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2" r:id="rId5"/>
  </p:sldMasterIdLst>
  <p:notesMasterIdLst>
    <p:notesMasterId r:id="rId37"/>
  </p:notesMasterIdLst>
  <p:handoutMasterIdLst>
    <p:handoutMasterId r:id="rId38"/>
  </p:handoutMasterIdLst>
  <p:sldIdLst>
    <p:sldId id="770" r:id="rId6"/>
    <p:sldId id="771" r:id="rId7"/>
    <p:sldId id="864" r:id="rId8"/>
    <p:sldId id="772" r:id="rId9"/>
    <p:sldId id="777" r:id="rId10"/>
    <p:sldId id="866" r:id="rId11"/>
    <p:sldId id="778" r:id="rId12"/>
    <p:sldId id="687" r:id="rId13"/>
    <p:sldId id="779" r:id="rId14"/>
    <p:sldId id="780" r:id="rId15"/>
    <p:sldId id="712" r:id="rId16"/>
    <p:sldId id="868" r:id="rId17"/>
    <p:sldId id="869" r:id="rId18"/>
    <p:sldId id="870" r:id="rId19"/>
    <p:sldId id="871" r:id="rId20"/>
    <p:sldId id="872" r:id="rId21"/>
    <p:sldId id="873" r:id="rId22"/>
    <p:sldId id="874" r:id="rId23"/>
    <p:sldId id="302" r:id="rId24"/>
    <p:sldId id="863" r:id="rId25"/>
    <p:sldId id="781" r:id="rId26"/>
    <p:sldId id="662" r:id="rId27"/>
    <p:sldId id="669" r:id="rId28"/>
    <p:sldId id="670" r:id="rId29"/>
    <p:sldId id="663" r:id="rId30"/>
    <p:sldId id="664" r:id="rId31"/>
    <p:sldId id="665" r:id="rId32"/>
    <p:sldId id="666" r:id="rId33"/>
    <p:sldId id="667" r:id="rId34"/>
    <p:sldId id="668" r:id="rId35"/>
    <p:sldId id="7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82"/>
    <p:restoredTop sz="94607"/>
  </p:normalViewPr>
  <p:slideViewPr>
    <p:cSldViewPr snapToGrid="0" snapToObjects="1">
      <p:cViewPr varScale="1">
        <p:scale>
          <a:sx n="32" d="100"/>
          <a:sy n="32" d="100"/>
        </p:scale>
        <p:origin x="716" y="36"/>
      </p:cViewPr>
      <p:guideLst/>
    </p:cSldViewPr>
  </p:slideViewPr>
  <p:notesTextViewPr>
    <p:cViewPr>
      <p:scale>
        <a:sx n="1" d="1"/>
        <a:sy n="1" d="1"/>
      </p:scale>
      <p:origin x="0" y="0"/>
    </p:cViewPr>
  </p:notesTextViewPr>
  <p:notesViewPr>
    <p:cSldViewPr snapToGrid="0" snapToObjects="1">
      <p:cViewPr varScale="1">
        <p:scale>
          <a:sx n="106" d="100"/>
          <a:sy n="106" d="100"/>
        </p:scale>
        <p:origin x="478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BB7318-9A2E-6944-BDD0-622ADD7FAD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1F17313-C236-864F-902E-9BF16C2B55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2967D8-07D9-A642-A053-8E7C97095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7BC91-0E96-434A-A30B-19649C0922C8}" type="slidenum">
              <a:rPr lang="en-US" smtClean="0"/>
              <a:t>‹#›</a:t>
            </a:fld>
            <a:endParaRPr lang="en-US"/>
          </a:p>
        </p:txBody>
      </p:sp>
    </p:spTree>
    <p:extLst>
      <p:ext uri="{BB962C8B-B14F-4D97-AF65-F5344CB8AC3E}">
        <p14:creationId xmlns:p14="http://schemas.microsoft.com/office/powerpoint/2010/main" val="2535252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4047D-03F3-2B45-ACC9-8652B2B8EB7C}" type="datetimeFigureOut">
              <a:rPr lang="en-AU" smtClean="0"/>
              <a:t>16/08/2024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81F0D-507E-384F-A262-7E3989D44306}" type="slidenum">
              <a:rPr lang="en-AU" smtClean="0"/>
              <a:t>‹#›</a:t>
            </a:fld>
            <a:endParaRPr lang="en-AU"/>
          </a:p>
        </p:txBody>
      </p:sp>
    </p:spTree>
    <p:extLst>
      <p:ext uri="{BB962C8B-B14F-4D97-AF65-F5344CB8AC3E}">
        <p14:creationId xmlns:p14="http://schemas.microsoft.com/office/powerpoint/2010/main" val="233004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11</a:t>
            </a:fld>
            <a:endParaRPr lang="en-US"/>
          </a:p>
        </p:txBody>
      </p:sp>
    </p:spTree>
    <p:extLst>
      <p:ext uri="{BB962C8B-B14F-4D97-AF65-F5344CB8AC3E}">
        <p14:creationId xmlns:p14="http://schemas.microsoft.com/office/powerpoint/2010/main" val="408782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22</a:t>
            </a:fld>
            <a:endParaRPr lang="en-US"/>
          </a:p>
        </p:txBody>
      </p:sp>
    </p:spTree>
    <p:extLst>
      <p:ext uri="{BB962C8B-B14F-4D97-AF65-F5344CB8AC3E}">
        <p14:creationId xmlns:p14="http://schemas.microsoft.com/office/powerpoint/2010/main" val="112473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D4A74-6A9E-E341-8DB7-09D72C908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97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D4A74-6A9E-E341-8DB7-09D72C908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13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D4A74-6A9E-E341-8DB7-09D72C908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29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D4A74-6A9E-E341-8DB7-09D72C908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17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D4A74-6A9E-E341-8DB7-09D72C908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424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D4A74-6A9E-E341-8DB7-09D72C908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02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D4A74-6A9E-E341-8DB7-09D72C908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204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D4A74-6A9E-E341-8DB7-09D72C9082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86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12</a:t>
            </a:fld>
            <a:endParaRPr lang="en-US"/>
          </a:p>
        </p:txBody>
      </p:sp>
    </p:spTree>
    <p:extLst>
      <p:ext uri="{BB962C8B-B14F-4D97-AF65-F5344CB8AC3E}">
        <p14:creationId xmlns:p14="http://schemas.microsoft.com/office/powerpoint/2010/main" val="228441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13</a:t>
            </a:fld>
            <a:endParaRPr lang="en-US"/>
          </a:p>
        </p:txBody>
      </p:sp>
    </p:spTree>
    <p:extLst>
      <p:ext uri="{BB962C8B-B14F-4D97-AF65-F5344CB8AC3E}">
        <p14:creationId xmlns:p14="http://schemas.microsoft.com/office/powerpoint/2010/main" val="296607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14</a:t>
            </a:fld>
            <a:endParaRPr lang="en-US"/>
          </a:p>
        </p:txBody>
      </p:sp>
    </p:spTree>
    <p:extLst>
      <p:ext uri="{BB962C8B-B14F-4D97-AF65-F5344CB8AC3E}">
        <p14:creationId xmlns:p14="http://schemas.microsoft.com/office/powerpoint/2010/main" val="360629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15</a:t>
            </a:fld>
            <a:endParaRPr lang="en-US"/>
          </a:p>
        </p:txBody>
      </p:sp>
    </p:spTree>
    <p:extLst>
      <p:ext uri="{BB962C8B-B14F-4D97-AF65-F5344CB8AC3E}">
        <p14:creationId xmlns:p14="http://schemas.microsoft.com/office/powerpoint/2010/main" val="60368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16</a:t>
            </a:fld>
            <a:endParaRPr lang="en-US"/>
          </a:p>
        </p:txBody>
      </p:sp>
    </p:spTree>
    <p:extLst>
      <p:ext uri="{BB962C8B-B14F-4D97-AF65-F5344CB8AC3E}">
        <p14:creationId xmlns:p14="http://schemas.microsoft.com/office/powerpoint/2010/main" val="28857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17</a:t>
            </a:fld>
            <a:endParaRPr lang="en-US"/>
          </a:p>
        </p:txBody>
      </p:sp>
    </p:spTree>
    <p:extLst>
      <p:ext uri="{BB962C8B-B14F-4D97-AF65-F5344CB8AC3E}">
        <p14:creationId xmlns:p14="http://schemas.microsoft.com/office/powerpoint/2010/main" val="329642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D4A74-6A9E-E341-8DB7-09D72C9082CD}" type="slidenum">
              <a:rPr lang="en-US" smtClean="0"/>
              <a:t>18</a:t>
            </a:fld>
            <a:endParaRPr lang="en-US"/>
          </a:p>
        </p:txBody>
      </p:sp>
    </p:spTree>
    <p:extLst>
      <p:ext uri="{BB962C8B-B14F-4D97-AF65-F5344CB8AC3E}">
        <p14:creationId xmlns:p14="http://schemas.microsoft.com/office/powerpoint/2010/main" val="91633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C181F0D-507E-384F-A262-7E3989D44306}" type="slidenum">
              <a:rPr lang="en-AU" smtClean="0"/>
              <a:t>20</a:t>
            </a:fld>
            <a:endParaRPr lang="en-AU"/>
          </a:p>
        </p:txBody>
      </p:sp>
    </p:spTree>
    <p:extLst>
      <p:ext uri="{BB962C8B-B14F-4D97-AF65-F5344CB8AC3E}">
        <p14:creationId xmlns:p14="http://schemas.microsoft.com/office/powerpoint/2010/main" val="2675306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602E932-F065-7949-9C97-9BF89AF873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901C3F-597E-664E-AB15-96B3EA064CD8}"/>
              </a:ext>
            </a:extLst>
          </p:cNvPr>
          <p:cNvSpPr>
            <a:spLocks noGrp="1"/>
          </p:cNvSpPr>
          <p:nvPr>
            <p:ph type="ctrTitle"/>
          </p:nvPr>
        </p:nvSpPr>
        <p:spPr>
          <a:xfrm>
            <a:off x="1524000" y="1462515"/>
            <a:ext cx="9144000" cy="2387600"/>
          </a:xfrm>
          <a:prstGeom prst="rect">
            <a:avLst/>
          </a:prstGeom>
        </p:spPr>
        <p:txBody>
          <a:bodyPr anchor="b">
            <a:normAutofit/>
          </a:bodyPr>
          <a:lstStyle>
            <a:lvl1pPr algn="ctr">
              <a:defRPr sz="5000" b="1" i="0" baseline="0">
                <a:latin typeface="Muli" pitchFamily="2" charset="77"/>
              </a:defRPr>
            </a:lvl1pPr>
          </a:lstStyle>
          <a:p>
            <a:r>
              <a:rPr lang="en-GB" dirty="0"/>
              <a:t>Click to edit Master title</a:t>
            </a:r>
            <a:endParaRPr lang="en-US" dirty="0"/>
          </a:p>
        </p:txBody>
      </p:sp>
      <p:sp>
        <p:nvSpPr>
          <p:cNvPr id="3" name="Subtitle 2">
            <a:extLst>
              <a:ext uri="{FF2B5EF4-FFF2-40B4-BE49-F238E27FC236}">
                <a16:creationId xmlns:a16="http://schemas.microsoft.com/office/drawing/2014/main" id="{C453026F-ACA8-2149-99BF-F0C71FA69386}"/>
              </a:ext>
            </a:extLst>
          </p:cNvPr>
          <p:cNvSpPr>
            <a:spLocks noGrp="1"/>
          </p:cNvSpPr>
          <p:nvPr>
            <p:ph type="subTitle" idx="1"/>
          </p:nvPr>
        </p:nvSpPr>
        <p:spPr>
          <a:xfrm>
            <a:off x="1524000" y="3942190"/>
            <a:ext cx="9144000" cy="1655762"/>
          </a:xfrm>
          <a:prstGeom prst="rect">
            <a:avLst/>
          </a:prstGeom>
        </p:spPr>
        <p:txBody>
          <a:bodyPr/>
          <a:lstStyle>
            <a:lvl1pPr marL="0" indent="0" algn="ctr">
              <a:buNone/>
              <a:defRPr sz="2400" b="0" i="0" baseline="0">
                <a:latin typeface="Muli"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5787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58936796-2387-8B4C-8C63-488BE4FD47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D111844-549C-6B40-BFF5-2BAAB6CF821F}"/>
              </a:ext>
            </a:extLst>
          </p:cNvPr>
          <p:cNvSpPr>
            <a:spLocks noGrp="1"/>
          </p:cNvSpPr>
          <p:nvPr>
            <p:ph type="ctrTitle"/>
          </p:nvPr>
        </p:nvSpPr>
        <p:spPr>
          <a:xfrm>
            <a:off x="9138101" y="282104"/>
            <a:ext cx="2825578" cy="1361345"/>
          </a:xfrm>
          <a:prstGeom prst="rect">
            <a:avLst/>
          </a:prstGeom>
        </p:spPr>
        <p:txBody>
          <a:bodyPr anchor="t" anchorCtr="0">
            <a:normAutofit/>
          </a:bodyPr>
          <a:lstStyle>
            <a:lvl1pPr algn="l">
              <a:defRPr sz="3000" b="1" i="0" baseline="0">
                <a:latin typeface="Muli" pitchFamily="2" charset="77"/>
              </a:defRPr>
            </a:lvl1pPr>
          </a:lstStyle>
          <a:p>
            <a:r>
              <a:rPr lang="en-GB" dirty="0"/>
              <a:t>Click to edit Master title</a:t>
            </a:r>
            <a:endParaRPr lang="en-US" dirty="0"/>
          </a:p>
        </p:txBody>
      </p:sp>
      <p:sp>
        <p:nvSpPr>
          <p:cNvPr id="9" name="Picture Placeholder 8">
            <a:extLst>
              <a:ext uri="{FF2B5EF4-FFF2-40B4-BE49-F238E27FC236}">
                <a16:creationId xmlns:a16="http://schemas.microsoft.com/office/drawing/2014/main" id="{8C081035-AB42-5140-9C50-5F16C6C0890C}"/>
              </a:ext>
            </a:extLst>
          </p:cNvPr>
          <p:cNvSpPr>
            <a:spLocks noGrp="1"/>
          </p:cNvSpPr>
          <p:nvPr>
            <p:ph type="pic" sz="quarter" idx="10" hasCustomPrompt="1"/>
          </p:nvPr>
        </p:nvSpPr>
        <p:spPr>
          <a:xfrm>
            <a:off x="0" y="0"/>
            <a:ext cx="8909780" cy="6858000"/>
          </a:xfrm>
          <a:prstGeom prst="rect">
            <a:avLst/>
          </a:prstGeom>
        </p:spPr>
        <p:txBody>
          <a:bodyPr/>
          <a:lstStyle>
            <a:lvl1pPr>
              <a:defRPr>
                <a:ln>
                  <a:noFill/>
                </a:ln>
                <a:solidFill>
                  <a:schemeClr val="bg2"/>
                </a:solidFill>
              </a:defRPr>
            </a:lvl1pPr>
          </a:lstStyle>
          <a:p>
            <a:r>
              <a:rPr lang="en-US" dirty="0"/>
              <a:t>Click to insert picture</a:t>
            </a:r>
          </a:p>
        </p:txBody>
      </p:sp>
      <p:sp>
        <p:nvSpPr>
          <p:cNvPr id="7" name="Content Placeholder 2">
            <a:extLst>
              <a:ext uri="{FF2B5EF4-FFF2-40B4-BE49-F238E27FC236}">
                <a16:creationId xmlns:a16="http://schemas.microsoft.com/office/drawing/2014/main" id="{CCE3C491-41A0-3F4F-8603-6615313497B7}"/>
              </a:ext>
            </a:extLst>
          </p:cNvPr>
          <p:cNvSpPr>
            <a:spLocks noGrp="1"/>
          </p:cNvSpPr>
          <p:nvPr>
            <p:ph idx="1"/>
          </p:nvPr>
        </p:nvSpPr>
        <p:spPr>
          <a:xfrm>
            <a:off x="9138101" y="1853514"/>
            <a:ext cx="2825578" cy="39376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Tree>
    <p:extLst>
      <p:ext uri="{BB962C8B-B14F-4D97-AF65-F5344CB8AC3E}">
        <p14:creationId xmlns:p14="http://schemas.microsoft.com/office/powerpoint/2010/main" val="125908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310DD-94FB-424E-9F82-2BFBBF0839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D111844-549C-6B40-BFF5-2BAAB6CF821F}"/>
              </a:ext>
            </a:extLst>
          </p:cNvPr>
          <p:cNvSpPr>
            <a:spLocks noGrp="1"/>
          </p:cNvSpPr>
          <p:nvPr>
            <p:ph type="ctrTitle"/>
          </p:nvPr>
        </p:nvSpPr>
        <p:spPr>
          <a:xfrm>
            <a:off x="6391175" y="282104"/>
            <a:ext cx="5572504" cy="1361345"/>
          </a:xfrm>
          <a:prstGeom prst="rect">
            <a:avLst/>
          </a:prstGeom>
        </p:spPr>
        <p:txBody>
          <a:bodyPr anchor="t" anchorCtr="0">
            <a:normAutofit/>
          </a:bodyPr>
          <a:lstStyle>
            <a:lvl1pPr algn="l">
              <a:defRPr sz="3000" b="1" i="0" baseline="0">
                <a:latin typeface="Muli" pitchFamily="2" charset="77"/>
              </a:defRPr>
            </a:lvl1pPr>
          </a:lstStyle>
          <a:p>
            <a:r>
              <a:rPr lang="en-GB" dirty="0"/>
              <a:t>Click to edit Master title</a:t>
            </a:r>
            <a:endParaRPr lang="en-US" dirty="0"/>
          </a:p>
        </p:txBody>
      </p:sp>
      <p:sp>
        <p:nvSpPr>
          <p:cNvPr id="9" name="Picture Placeholder 8">
            <a:extLst>
              <a:ext uri="{FF2B5EF4-FFF2-40B4-BE49-F238E27FC236}">
                <a16:creationId xmlns:a16="http://schemas.microsoft.com/office/drawing/2014/main" id="{8C081035-AB42-5140-9C50-5F16C6C0890C}"/>
              </a:ext>
            </a:extLst>
          </p:cNvPr>
          <p:cNvSpPr>
            <a:spLocks noGrp="1"/>
          </p:cNvSpPr>
          <p:nvPr>
            <p:ph type="pic" sz="quarter" idx="10" hasCustomPrompt="1"/>
          </p:nvPr>
        </p:nvSpPr>
        <p:spPr>
          <a:xfrm>
            <a:off x="0" y="0"/>
            <a:ext cx="6096000" cy="6858000"/>
          </a:xfrm>
          <a:prstGeom prst="rect">
            <a:avLst/>
          </a:prstGeom>
        </p:spPr>
        <p:txBody>
          <a:bodyPr/>
          <a:lstStyle>
            <a:lvl1pPr>
              <a:defRPr>
                <a:ln>
                  <a:noFill/>
                </a:ln>
                <a:solidFill>
                  <a:schemeClr val="bg2"/>
                </a:solidFill>
              </a:defRPr>
            </a:lvl1pPr>
          </a:lstStyle>
          <a:p>
            <a:r>
              <a:rPr lang="en-US" dirty="0"/>
              <a:t>Click to insert picture</a:t>
            </a:r>
          </a:p>
        </p:txBody>
      </p:sp>
      <p:sp>
        <p:nvSpPr>
          <p:cNvPr id="7" name="Content Placeholder 2">
            <a:extLst>
              <a:ext uri="{FF2B5EF4-FFF2-40B4-BE49-F238E27FC236}">
                <a16:creationId xmlns:a16="http://schemas.microsoft.com/office/drawing/2014/main" id="{9569A7A2-B883-0C41-9C3C-E18C4590AB09}"/>
              </a:ext>
            </a:extLst>
          </p:cNvPr>
          <p:cNvSpPr>
            <a:spLocks noGrp="1"/>
          </p:cNvSpPr>
          <p:nvPr>
            <p:ph idx="1"/>
          </p:nvPr>
        </p:nvSpPr>
        <p:spPr>
          <a:xfrm>
            <a:off x="6391175" y="1853514"/>
            <a:ext cx="5572504" cy="39376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Tree>
    <p:extLst>
      <p:ext uri="{BB962C8B-B14F-4D97-AF65-F5344CB8AC3E}">
        <p14:creationId xmlns:p14="http://schemas.microsoft.com/office/powerpoint/2010/main" val="253044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2C395A-13AB-544A-A23B-874F0883C4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D111844-549C-6B40-BFF5-2BAAB6CF821F}"/>
              </a:ext>
            </a:extLst>
          </p:cNvPr>
          <p:cNvSpPr>
            <a:spLocks noGrp="1"/>
          </p:cNvSpPr>
          <p:nvPr>
            <p:ph type="ctrTitle"/>
          </p:nvPr>
        </p:nvSpPr>
        <p:spPr>
          <a:xfrm>
            <a:off x="4328709" y="282104"/>
            <a:ext cx="7634970" cy="1361345"/>
          </a:xfrm>
          <a:prstGeom prst="rect">
            <a:avLst/>
          </a:prstGeom>
        </p:spPr>
        <p:txBody>
          <a:bodyPr anchor="t" anchorCtr="0">
            <a:normAutofit/>
          </a:bodyPr>
          <a:lstStyle>
            <a:lvl1pPr algn="l">
              <a:defRPr sz="3000" b="1" i="0" baseline="0">
                <a:latin typeface="Muli" pitchFamily="2" charset="77"/>
              </a:defRPr>
            </a:lvl1pPr>
          </a:lstStyle>
          <a:p>
            <a:r>
              <a:rPr lang="en-GB" dirty="0"/>
              <a:t>Click to edit Master title</a:t>
            </a:r>
            <a:endParaRPr lang="en-US" dirty="0"/>
          </a:p>
        </p:txBody>
      </p:sp>
      <p:sp>
        <p:nvSpPr>
          <p:cNvPr id="9" name="Picture Placeholder 8">
            <a:extLst>
              <a:ext uri="{FF2B5EF4-FFF2-40B4-BE49-F238E27FC236}">
                <a16:creationId xmlns:a16="http://schemas.microsoft.com/office/drawing/2014/main" id="{8C081035-AB42-5140-9C50-5F16C6C0890C}"/>
              </a:ext>
            </a:extLst>
          </p:cNvPr>
          <p:cNvSpPr>
            <a:spLocks noGrp="1"/>
          </p:cNvSpPr>
          <p:nvPr>
            <p:ph type="pic" sz="quarter" idx="10" hasCustomPrompt="1"/>
          </p:nvPr>
        </p:nvSpPr>
        <p:spPr>
          <a:xfrm>
            <a:off x="0" y="0"/>
            <a:ext cx="4061861" cy="6858000"/>
          </a:xfrm>
          <a:prstGeom prst="rect">
            <a:avLst/>
          </a:prstGeom>
        </p:spPr>
        <p:txBody>
          <a:bodyPr/>
          <a:lstStyle>
            <a:lvl1pPr>
              <a:defRPr>
                <a:ln>
                  <a:noFill/>
                </a:ln>
                <a:solidFill>
                  <a:schemeClr val="bg2"/>
                </a:solidFill>
              </a:defRPr>
            </a:lvl1pPr>
          </a:lstStyle>
          <a:p>
            <a:r>
              <a:rPr lang="en-US" dirty="0"/>
              <a:t>Click to insert picture</a:t>
            </a:r>
          </a:p>
        </p:txBody>
      </p:sp>
      <p:sp>
        <p:nvSpPr>
          <p:cNvPr id="7" name="Content Placeholder 2">
            <a:extLst>
              <a:ext uri="{FF2B5EF4-FFF2-40B4-BE49-F238E27FC236}">
                <a16:creationId xmlns:a16="http://schemas.microsoft.com/office/drawing/2014/main" id="{E6A43F9F-F5E8-E54C-9F62-656CBF2E5D53}"/>
              </a:ext>
            </a:extLst>
          </p:cNvPr>
          <p:cNvSpPr>
            <a:spLocks noGrp="1"/>
          </p:cNvSpPr>
          <p:nvPr>
            <p:ph idx="1"/>
          </p:nvPr>
        </p:nvSpPr>
        <p:spPr>
          <a:xfrm>
            <a:off x="4328709" y="1853514"/>
            <a:ext cx="7634970" cy="39376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Tree>
    <p:extLst>
      <p:ext uri="{BB962C8B-B14F-4D97-AF65-F5344CB8AC3E}">
        <p14:creationId xmlns:p14="http://schemas.microsoft.com/office/powerpoint/2010/main" val="253577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E13D9-0E02-B072-8D81-8896E06F03F0}"/>
              </a:ext>
            </a:extLst>
          </p:cNvPr>
          <p:cNvSpPr>
            <a:spLocks noGrp="1"/>
          </p:cNvSpPr>
          <p:nvPr>
            <p:ph type="dt" sz="half" idx="10"/>
          </p:nvPr>
        </p:nvSpPr>
        <p:spPr/>
        <p:txBody>
          <a:bodyPr/>
          <a:lstStyle/>
          <a:p>
            <a:fld id="{429E69ED-B6B2-7846-B643-D38AC1AFFABE}" type="datetimeFigureOut">
              <a:rPr lang="en-US" smtClean="0"/>
              <a:t>8/16/2024</a:t>
            </a:fld>
            <a:endParaRPr lang="en-US"/>
          </a:p>
        </p:txBody>
      </p:sp>
      <p:sp>
        <p:nvSpPr>
          <p:cNvPr id="3" name="Footer Placeholder 2">
            <a:extLst>
              <a:ext uri="{FF2B5EF4-FFF2-40B4-BE49-F238E27FC236}">
                <a16:creationId xmlns:a16="http://schemas.microsoft.com/office/drawing/2014/main" id="{3E477756-FCF6-5A51-70BA-54AA9A0492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E4C7C-34B9-DB10-EEE7-AC7D4A9910E3}"/>
              </a:ext>
            </a:extLst>
          </p:cNvPr>
          <p:cNvSpPr>
            <a:spLocks noGrp="1"/>
          </p:cNvSpPr>
          <p:nvPr>
            <p:ph type="sldNum" sz="quarter" idx="12"/>
          </p:nvPr>
        </p:nvSpPr>
        <p:spPr/>
        <p:txBody>
          <a:bodyPr/>
          <a:lstStyle/>
          <a:p>
            <a:fld id="{929B9678-7AA5-8748-BD0E-4D6FBB66A006}" type="slidenum">
              <a:rPr lang="en-US" smtClean="0"/>
              <a:t>‹#›</a:t>
            </a:fld>
            <a:endParaRPr lang="en-US"/>
          </a:p>
        </p:txBody>
      </p:sp>
    </p:spTree>
    <p:extLst>
      <p:ext uri="{BB962C8B-B14F-4D97-AF65-F5344CB8AC3E}">
        <p14:creationId xmlns:p14="http://schemas.microsoft.com/office/powerpoint/2010/main" val="184576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1336-67AD-36D2-6A91-5B4CE91EEB2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97B5A7F-760E-F6E6-6572-BDD6CC2A5420}"/>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4" name="Footer Placeholder 3">
            <a:extLst>
              <a:ext uri="{FF2B5EF4-FFF2-40B4-BE49-F238E27FC236}">
                <a16:creationId xmlns:a16="http://schemas.microsoft.com/office/drawing/2014/main" id="{F3C7CE32-B712-4E4D-E07D-EEA6AC30EF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3D76E8-F78B-A2DF-13B1-EEBCE563489F}"/>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196116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B508-86CF-8E4E-86C9-F4633C0890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2C72576-A91D-F6E8-15C0-50C0E8544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EDAD1C9-22E8-EDA4-1B48-0B00A4E37A63}"/>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5" name="Footer Placeholder 4">
            <a:extLst>
              <a:ext uri="{FF2B5EF4-FFF2-40B4-BE49-F238E27FC236}">
                <a16:creationId xmlns:a16="http://schemas.microsoft.com/office/drawing/2014/main" id="{86231EBB-A819-A285-1F6C-50F771B9C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2FFE7-606E-1174-0A22-EDE7812B3133}"/>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174387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20F1-89A1-505E-DE77-4165937AC0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F9D356-EB1E-06F4-955B-0DB6C58C529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7656F7-EDBF-DE79-D9D6-4DB6F1D56362}"/>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5" name="Footer Placeholder 4">
            <a:extLst>
              <a:ext uri="{FF2B5EF4-FFF2-40B4-BE49-F238E27FC236}">
                <a16:creationId xmlns:a16="http://schemas.microsoft.com/office/drawing/2014/main" id="{21CE1397-362A-F8A5-7E67-D0D62CA2D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F531D-615F-5FA4-EF13-670E31BC50C0}"/>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335490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C998-6E10-945A-7E06-C0844782DC2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852C6A-C9F2-E9D1-CE89-8E51FCC22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B8E6037-8578-E653-8DEB-82E8C82282AC}"/>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5" name="Footer Placeholder 4">
            <a:extLst>
              <a:ext uri="{FF2B5EF4-FFF2-40B4-BE49-F238E27FC236}">
                <a16:creationId xmlns:a16="http://schemas.microsoft.com/office/drawing/2014/main" id="{0DF9BF4C-397E-A2A8-7F5C-A3E3F3108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13876-BFE6-883C-E1D9-AC30524D1E27}"/>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1393372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9489-AB03-33C7-02E3-42692C087C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D4275F0-A828-D64F-92C0-673719D0E9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9B380F2-3F54-3B58-72B4-2486387DB7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4CDE319-3AF2-8E8F-AD17-A4CFE3C11CEE}"/>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6" name="Footer Placeholder 5">
            <a:extLst>
              <a:ext uri="{FF2B5EF4-FFF2-40B4-BE49-F238E27FC236}">
                <a16:creationId xmlns:a16="http://schemas.microsoft.com/office/drawing/2014/main" id="{7C7A960E-2D67-DAE8-79E8-0949BD7BF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15D97-6449-E1BD-EE7E-D15A4BC0004D}"/>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4216898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287-B616-8D8B-94CE-9869E15C9C2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E0A2BA-1173-8AC0-91D7-2994E86F8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3C2FBF-E1A5-32EB-C855-7C571EF838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D0B3843-52A2-49CC-B4D5-BE5B15C1C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B03BA93-4D41-4035-9F74-1AF394E6C4B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5359266-2B33-FA27-CBF3-65B7C949A200}"/>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8" name="Footer Placeholder 7">
            <a:extLst>
              <a:ext uri="{FF2B5EF4-FFF2-40B4-BE49-F238E27FC236}">
                <a16:creationId xmlns:a16="http://schemas.microsoft.com/office/drawing/2014/main" id="{775B2039-E903-791B-5732-83B56C56FB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C840DE-711F-1F24-89E9-472BC5F037F4}"/>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121535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96312-E6D2-3F45-B7D1-2290CA9A55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D3C8131-993D-664A-9F54-47F6CD262C21}"/>
              </a:ext>
            </a:extLst>
          </p:cNvPr>
          <p:cNvSpPr>
            <a:spLocks noGrp="1"/>
          </p:cNvSpPr>
          <p:nvPr>
            <p:ph type="ctrTitle"/>
          </p:nvPr>
        </p:nvSpPr>
        <p:spPr>
          <a:xfrm>
            <a:off x="1524000" y="492434"/>
            <a:ext cx="9144000" cy="1225155"/>
          </a:xfrm>
          <a:prstGeom prst="rect">
            <a:avLst/>
          </a:prstGeom>
        </p:spPr>
        <p:txBody>
          <a:bodyPr anchor="t" anchorCtr="0">
            <a:normAutofit/>
          </a:bodyPr>
          <a:lstStyle>
            <a:lvl1pPr algn="ctr">
              <a:defRPr sz="4000" b="1" i="0" baseline="0">
                <a:latin typeface="Muli" pitchFamily="2" charset="77"/>
              </a:defRPr>
            </a:lvl1pPr>
          </a:lstStyle>
          <a:p>
            <a:r>
              <a:rPr lang="en-GB" dirty="0"/>
              <a:t>Click to edit Master title</a:t>
            </a:r>
            <a:endParaRPr lang="en-US" dirty="0"/>
          </a:p>
        </p:txBody>
      </p:sp>
      <p:sp>
        <p:nvSpPr>
          <p:cNvPr id="8" name="Content Placeholder 2">
            <a:extLst>
              <a:ext uri="{FF2B5EF4-FFF2-40B4-BE49-F238E27FC236}">
                <a16:creationId xmlns:a16="http://schemas.microsoft.com/office/drawing/2014/main" id="{F8CB53CC-A2F4-124A-A4E0-5A976FB405D4}"/>
              </a:ext>
            </a:extLst>
          </p:cNvPr>
          <p:cNvSpPr>
            <a:spLocks noGrp="1"/>
          </p:cNvSpPr>
          <p:nvPr>
            <p:ph idx="1"/>
          </p:nvPr>
        </p:nvSpPr>
        <p:spPr>
          <a:xfrm>
            <a:off x="1524000" y="1853514"/>
            <a:ext cx="4431955" cy="39376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
        <p:nvSpPr>
          <p:cNvPr id="9" name="Content Placeholder 2">
            <a:extLst>
              <a:ext uri="{FF2B5EF4-FFF2-40B4-BE49-F238E27FC236}">
                <a16:creationId xmlns:a16="http://schemas.microsoft.com/office/drawing/2014/main" id="{E3FC9795-ADBB-5E45-A353-213224BF657F}"/>
              </a:ext>
            </a:extLst>
          </p:cNvPr>
          <p:cNvSpPr>
            <a:spLocks noGrp="1"/>
          </p:cNvSpPr>
          <p:nvPr>
            <p:ph idx="10"/>
          </p:nvPr>
        </p:nvSpPr>
        <p:spPr>
          <a:xfrm>
            <a:off x="6236047" y="1853514"/>
            <a:ext cx="4431955" cy="39376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Tree>
    <p:extLst>
      <p:ext uri="{BB962C8B-B14F-4D97-AF65-F5344CB8AC3E}">
        <p14:creationId xmlns:p14="http://schemas.microsoft.com/office/powerpoint/2010/main" val="231572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1336-67AD-36D2-6A91-5B4CE91EEB2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97B5A7F-760E-F6E6-6572-BDD6CC2A5420}"/>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4" name="Footer Placeholder 3">
            <a:extLst>
              <a:ext uri="{FF2B5EF4-FFF2-40B4-BE49-F238E27FC236}">
                <a16:creationId xmlns:a16="http://schemas.microsoft.com/office/drawing/2014/main" id="{F3C7CE32-B712-4E4D-E07D-EEA6AC30EF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3D76E8-F78B-A2DF-13B1-EEBCE563489F}"/>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97217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92C52-BA2B-7ACF-5E61-2420CF8F8E1E}"/>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3" name="Footer Placeholder 2">
            <a:extLst>
              <a:ext uri="{FF2B5EF4-FFF2-40B4-BE49-F238E27FC236}">
                <a16:creationId xmlns:a16="http://schemas.microsoft.com/office/drawing/2014/main" id="{5272C310-8C17-05FE-2252-C70C1DAAFC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FF1822-DC06-EC38-EA33-34DA4EA8EB88}"/>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318917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2533-EBBC-8ADC-3B89-CF1E7F4A7A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625D82-D4E5-A003-F9E2-75EC1F1FD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86D0C4E-453C-D2E7-DD94-D3AD76D63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AD0B1E-5849-186A-1DD0-8E9F5AB53722}"/>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6" name="Footer Placeholder 5">
            <a:extLst>
              <a:ext uri="{FF2B5EF4-FFF2-40B4-BE49-F238E27FC236}">
                <a16:creationId xmlns:a16="http://schemas.microsoft.com/office/drawing/2014/main" id="{2F2917C9-C77A-F23E-C80C-7D54D5BF6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C79B3-CB79-45D7-7522-BF6AE8827BC9}"/>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4104487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D33B-533E-B277-5E7C-86B31B6081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FEC93D9-5479-EAFC-84E0-AF5E70D85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A4BD98-A134-2C3D-350A-3A2857217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668AB5-A999-4597-0AD2-6533242FA451}"/>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6" name="Footer Placeholder 5">
            <a:extLst>
              <a:ext uri="{FF2B5EF4-FFF2-40B4-BE49-F238E27FC236}">
                <a16:creationId xmlns:a16="http://schemas.microsoft.com/office/drawing/2014/main" id="{E51E1D89-32CB-BA2F-B944-2F3450ED5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61513-9608-59C6-3665-F4CBA7FD93E1}"/>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92745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E468-763B-3C76-71C4-8F8E7F7F1F0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6DB207-5740-8709-D7C5-A010DD24D2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329BE1-9C1B-9E57-30A2-39439F136049}"/>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5" name="Footer Placeholder 4">
            <a:extLst>
              <a:ext uri="{FF2B5EF4-FFF2-40B4-BE49-F238E27FC236}">
                <a16:creationId xmlns:a16="http://schemas.microsoft.com/office/drawing/2014/main" id="{DBA36E31-DCDE-BD85-CAD1-6D5242A84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44484-5C7F-0205-399D-0BF7F6374A4D}"/>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1073976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C3663-8DA5-18CB-5644-5F3BAECFD5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E8ED43F-B8CF-5709-83E7-80FE2184B0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205035-DD1E-A49B-F7B3-F4A6682F575D}"/>
              </a:ext>
            </a:extLst>
          </p:cNvPr>
          <p:cNvSpPr>
            <a:spLocks noGrp="1"/>
          </p:cNvSpPr>
          <p:nvPr>
            <p:ph type="dt" sz="half" idx="10"/>
          </p:nvPr>
        </p:nvSpPr>
        <p:spPr/>
        <p:txBody>
          <a:bodyPr/>
          <a:lstStyle/>
          <a:p>
            <a:fld id="{74E21AF9-6D4B-AF4A-93B4-E4BC43F14610}" type="datetimeFigureOut">
              <a:rPr lang="en-US" smtClean="0"/>
              <a:t>8/16/2024</a:t>
            </a:fld>
            <a:endParaRPr lang="en-US"/>
          </a:p>
        </p:txBody>
      </p:sp>
      <p:sp>
        <p:nvSpPr>
          <p:cNvPr id="5" name="Footer Placeholder 4">
            <a:extLst>
              <a:ext uri="{FF2B5EF4-FFF2-40B4-BE49-F238E27FC236}">
                <a16:creationId xmlns:a16="http://schemas.microsoft.com/office/drawing/2014/main" id="{C2C81BEF-4AE0-1950-03C1-8BC7FDAA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82045-BB97-0CAF-DC24-F6ADB4B6C885}"/>
              </a:ext>
            </a:extLst>
          </p:cNvPr>
          <p:cNvSpPr>
            <a:spLocks noGrp="1"/>
          </p:cNvSpPr>
          <p:nvPr>
            <p:ph type="sldNum" sz="quarter" idx="12"/>
          </p:nvPr>
        </p:nvSpPr>
        <p:spPr/>
        <p:txBody>
          <a:bodyPr/>
          <a:lstStyle/>
          <a:p>
            <a:fld id="{93C4A0EE-BA57-0F40-9163-864C1943D771}" type="slidenum">
              <a:rPr lang="en-US" smtClean="0"/>
              <a:t>‹#›</a:t>
            </a:fld>
            <a:endParaRPr lang="en-US"/>
          </a:p>
        </p:txBody>
      </p:sp>
    </p:spTree>
    <p:extLst>
      <p:ext uri="{BB962C8B-B14F-4D97-AF65-F5344CB8AC3E}">
        <p14:creationId xmlns:p14="http://schemas.microsoft.com/office/powerpoint/2010/main" val="149105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BCA9FD-786F-E74E-A1C5-2AA347F63F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D3C8131-993D-664A-9F54-47F6CD262C21}"/>
              </a:ext>
            </a:extLst>
          </p:cNvPr>
          <p:cNvSpPr>
            <a:spLocks noGrp="1"/>
          </p:cNvSpPr>
          <p:nvPr>
            <p:ph type="ctrTitle"/>
          </p:nvPr>
        </p:nvSpPr>
        <p:spPr>
          <a:xfrm>
            <a:off x="1524000" y="492434"/>
            <a:ext cx="9144000" cy="1225155"/>
          </a:xfrm>
          <a:prstGeom prst="rect">
            <a:avLst/>
          </a:prstGeom>
        </p:spPr>
        <p:txBody>
          <a:bodyPr anchor="t" anchorCtr="0">
            <a:normAutofit/>
          </a:bodyPr>
          <a:lstStyle>
            <a:lvl1pPr algn="ctr">
              <a:defRPr sz="4000" b="1" i="0" baseline="0">
                <a:latin typeface="Muli" pitchFamily="2" charset="77"/>
              </a:defRPr>
            </a:lvl1pPr>
          </a:lstStyle>
          <a:p>
            <a:r>
              <a:rPr lang="en-GB" dirty="0"/>
              <a:t>Click to edit Master title</a:t>
            </a:r>
            <a:endParaRPr lang="en-US" dirty="0"/>
          </a:p>
        </p:txBody>
      </p:sp>
      <p:sp>
        <p:nvSpPr>
          <p:cNvPr id="11" name="Picture Placeholder 2">
            <a:extLst>
              <a:ext uri="{FF2B5EF4-FFF2-40B4-BE49-F238E27FC236}">
                <a16:creationId xmlns:a16="http://schemas.microsoft.com/office/drawing/2014/main" id="{E5E0E614-D287-7C40-BBA5-52FBC7D89F32}"/>
              </a:ext>
            </a:extLst>
          </p:cNvPr>
          <p:cNvSpPr>
            <a:spLocks noGrp="1"/>
          </p:cNvSpPr>
          <p:nvPr>
            <p:ph type="pic" sz="quarter" idx="11"/>
          </p:nvPr>
        </p:nvSpPr>
        <p:spPr>
          <a:xfrm>
            <a:off x="6244283" y="1853515"/>
            <a:ext cx="4431954" cy="3937686"/>
          </a:xfrm>
          <a:prstGeom prst="rect">
            <a:avLst/>
          </a:prstGeom>
        </p:spPr>
        <p:txBody>
          <a:bodyPr/>
          <a:lstStyle/>
          <a:p>
            <a:endParaRPr lang="en-US" dirty="0"/>
          </a:p>
        </p:txBody>
      </p:sp>
      <p:sp>
        <p:nvSpPr>
          <p:cNvPr id="12" name="Content Placeholder 2">
            <a:extLst>
              <a:ext uri="{FF2B5EF4-FFF2-40B4-BE49-F238E27FC236}">
                <a16:creationId xmlns:a16="http://schemas.microsoft.com/office/drawing/2014/main" id="{BB68FDFD-3D43-AF4B-8281-513CE9A35F2E}"/>
              </a:ext>
            </a:extLst>
          </p:cNvPr>
          <p:cNvSpPr>
            <a:spLocks noGrp="1"/>
          </p:cNvSpPr>
          <p:nvPr>
            <p:ph idx="1"/>
          </p:nvPr>
        </p:nvSpPr>
        <p:spPr>
          <a:xfrm>
            <a:off x="1524000" y="1853514"/>
            <a:ext cx="4431955" cy="39376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Tree>
    <p:extLst>
      <p:ext uri="{BB962C8B-B14F-4D97-AF65-F5344CB8AC3E}">
        <p14:creationId xmlns:p14="http://schemas.microsoft.com/office/powerpoint/2010/main" val="149817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BCA9FD-786F-E74E-A1C5-2AA347F63F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D3C8131-993D-664A-9F54-47F6CD262C21}"/>
              </a:ext>
            </a:extLst>
          </p:cNvPr>
          <p:cNvSpPr>
            <a:spLocks noGrp="1"/>
          </p:cNvSpPr>
          <p:nvPr>
            <p:ph type="ctrTitle"/>
          </p:nvPr>
        </p:nvSpPr>
        <p:spPr>
          <a:xfrm>
            <a:off x="1524000" y="492434"/>
            <a:ext cx="9144000" cy="1225155"/>
          </a:xfrm>
          <a:prstGeom prst="rect">
            <a:avLst/>
          </a:prstGeom>
        </p:spPr>
        <p:txBody>
          <a:bodyPr anchor="t" anchorCtr="0">
            <a:normAutofit/>
          </a:bodyPr>
          <a:lstStyle>
            <a:lvl1pPr algn="ctr">
              <a:defRPr sz="4000" b="1" i="0" baseline="0">
                <a:latin typeface="Muli" pitchFamily="2" charset="77"/>
              </a:defRPr>
            </a:lvl1pPr>
          </a:lstStyle>
          <a:p>
            <a:r>
              <a:rPr lang="en-GB" dirty="0"/>
              <a:t>Click to edit Master title</a:t>
            </a:r>
            <a:endParaRPr lang="en-US" dirty="0"/>
          </a:p>
        </p:txBody>
      </p:sp>
      <p:sp>
        <p:nvSpPr>
          <p:cNvPr id="6" name="Picture Placeholder 2">
            <a:extLst>
              <a:ext uri="{FF2B5EF4-FFF2-40B4-BE49-F238E27FC236}">
                <a16:creationId xmlns:a16="http://schemas.microsoft.com/office/drawing/2014/main" id="{83D5C354-4E45-2B45-B0C0-E607570D848D}"/>
              </a:ext>
            </a:extLst>
          </p:cNvPr>
          <p:cNvSpPr>
            <a:spLocks noGrp="1"/>
          </p:cNvSpPr>
          <p:nvPr>
            <p:ph type="pic" sz="quarter" idx="11"/>
          </p:nvPr>
        </p:nvSpPr>
        <p:spPr>
          <a:xfrm>
            <a:off x="1524003" y="1853514"/>
            <a:ext cx="4431954" cy="3937686"/>
          </a:xfrm>
          <a:prstGeom prst="rect">
            <a:avLst/>
          </a:prstGeom>
        </p:spPr>
        <p:txBody>
          <a:bodyPr/>
          <a:lstStyle/>
          <a:p>
            <a:endParaRPr lang="en-US" dirty="0"/>
          </a:p>
        </p:txBody>
      </p:sp>
      <p:sp>
        <p:nvSpPr>
          <p:cNvPr id="10" name="Content Placeholder 2">
            <a:extLst>
              <a:ext uri="{FF2B5EF4-FFF2-40B4-BE49-F238E27FC236}">
                <a16:creationId xmlns:a16="http://schemas.microsoft.com/office/drawing/2014/main" id="{06BE5197-4F74-714D-B271-5357B633799A}"/>
              </a:ext>
            </a:extLst>
          </p:cNvPr>
          <p:cNvSpPr>
            <a:spLocks noGrp="1"/>
          </p:cNvSpPr>
          <p:nvPr>
            <p:ph idx="10"/>
          </p:nvPr>
        </p:nvSpPr>
        <p:spPr>
          <a:xfrm>
            <a:off x="6236047" y="1853514"/>
            <a:ext cx="4431955" cy="39376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Tree>
    <p:extLst>
      <p:ext uri="{BB962C8B-B14F-4D97-AF65-F5344CB8AC3E}">
        <p14:creationId xmlns:p14="http://schemas.microsoft.com/office/powerpoint/2010/main" val="124565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BCA9FD-786F-E74E-A1C5-2AA347F63F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D3C8131-993D-664A-9F54-47F6CD262C21}"/>
              </a:ext>
            </a:extLst>
          </p:cNvPr>
          <p:cNvSpPr>
            <a:spLocks noGrp="1"/>
          </p:cNvSpPr>
          <p:nvPr>
            <p:ph type="ctrTitle"/>
          </p:nvPr>
        </p:nvSpPr>
        <p:spPr>
          <a:xfrm>
            <a:off x="1524000" y="492434"/>
            <a:ext cx="9144000" cy="1225155"/>
          </a:xfrm>
          <a:prstGeom prst="rect">
            <a:avLst/>
          </a:prstGeom>
        </p:spPr>
        <p:txBody>
          <a:bodyPr anchor="t" anchorCtr="0">
            <a:normAutofit/>
          </a:bodyPr>
          <a:lstStyle>
            <a:lvl1pPr algn="ctr">
              <a:defRPr sz="4000" b="1" i="0" baseline="0">
                <a:latin typeface="Muli" pitchFamily="2" charset="77"/>
              </a:defRPr>
            </a:lvl1pPr>
          </a:lstStyle>
          <a:p>
            <a:r>
              <a:rPr lang="en-GB" dirty="0"/>
              <a:t>Click to edit Master title</a:t>
            </a:r>
            <a:endParaRPr lang="en-US" dirty="0"/>
          </a:p>
        </p:txBody>
      </p:sp>
      <p:sp>
        <p:nvSpPr>
          <p:cNvPr id="6" name="Picture Placeholder 2">
            <a:extLst>
              <a:ext uri="{FF2B5EF4-FFF2-40B4-BE49-F238E27FC236}">
                <a16:creationId xmlns:a16="http://schemas.microsoft.com/office/drawing/2014/main" id="{FD23F934-A23D-5243-AA5C-B554877DF038}"/>
              </a:ext>
            </a:extLst>
          </p:cNvPr>
          <p:cNvSpPr>
            <a:spLocks noGrp="1"/>
          </p:cNvSpPr>
          <p:nvPr>
            <p:ph type="pic" sz="quarter" idx="11"/>
          </p:nvPr>
        </p:nvSpPr>
        <p:spPr>
          <a:xfrm>
            <a:off x="6244283" y="1853515"/>
            <a:ext cx="4431954" cy="3937686"/>
          </a:xfrm>
          <a:prstGeom prst="rect">
            <a:avLst/>
          </a:prstGeom>
        </p:spPr>
        <p:txBody>
          <a:bodyPr/>
          <a:lstStyle/>
          <a:p>
            <a:endParaRPr lang="en-US" dirty="0"/>
          </a:p>
        </p:txBody>
      </p:sp>
      <p:sp>
        <p:nvSpPr>
          <p:cNvPr id="10" name="Picture Placeholder 2">
            <a:extLst>
              <a:ext uri="{FF2B5EF4-FFF2-40B4-BE49-F238E27FC236}">
                <a16:creationId xmlns:a16="http://schemas.microsoft.com/office/drawing/2014/main" id="{0EEACE4B-6311-EE43-B4B8-F8B6BC56C888}"/>
              </a:ext>
            </a:extLst>
          </p:cNvPr>
          <p:cNvSpPr>
            <a:spLocks noGrp="1"/>
          </p:cNvSpPr>
          <p:nvPr>
            <p:ph type="pic" sz="quarter" idx="12"/>
          </p:nvPr>
        </p:nvSpPr>
        <p:spPr>
          <a:xfrm>
            <a:off x="1524003" y="1853514"/>
            <a:ext cx="4431954" cy="3937686"/>
          </a:xfrm>
          <a:prstGeom prst="rect">
            <a:avLst/>
          </a:prstGeom>
        </p:spPr>
        <p:txBody>
          <a:bodyPr/>
          <a:lstStyle/>
          <a:p>
            <a:endParaRPr lang="en-US" dirty="0"/>
          </a:p>
        </p:txBody>
      </p:sp>
    </p:spTree>
    <p:extLst>
      <p:ext uri="{BB962C8B-B14F-4D97-AF65-F5344CB8AC3E}">
        <p14:creationId xmlns:p14="http://schemas.microsoft.com/office/powerpoint/2010/main" val="180802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D7595A9D-7FC4-894B-B7BA-01C951A902F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D9927BD-DF46-6441-92B3-D60420DDB178}"/>
              </a:ext>
            </a:extLst>
          </p:cNvPr>
          <p:cNvSpPr>
            <a:spLocks noGrp="1"/>
          </p:cNvSpPr>
          <p:nvPr>
            <p:ph type="ctrTitle"/>
          </p:nvPr>
        </p:nvSpPr>
        <p:spPr>
          <a:xfrm>
            <a:off x="1524000" y="492434"/>
            <a:ext cx="9144000" cy="1225155"/>
          </a:xfrm>
          <a:prstGeom prst="rect">
            <a:avLst/>
          </a:prstGeom>
        </p:spPr>
        <p:txBody>
          <a:bodyPr anchor="t" anchorCtr="0">
            <a:normAutofit/>
          </a:bodyPr>
          <a:lstStyle>
            <a:lvl1pPr algn="ctr">
              <a:defRPr sz="4000" b="1" i="0" baseline="0">
                <a:latin typeface="Muli" pitchFamily="2" charset="77"/>
              </a:defRPr>
            </a:lvl1pPr>
          </a:lstStyle>
          <a:p>
            <a:r>
              <a:rPr lang="en-GB" dirty="0"/>
              <a:t>Click to edit Master title</a:t>
            </a:r>
            <a:endParaRPr lang="en-US" dirty="0"/>
          </a:p>
        </p:txBody>
      </p:sp>
      <p:sp>
        <p:nvSpPr>
          <p:cNvPr id="11" name="Picture Placeholder 2">
            <a:extLst>
              <a:ext uri="{FF2B5EF4-FFF2-40B4-BE49-F238E27FC236}">
                <a16:creationId xmlns:a16="http://schemas.microsoft.com/office/drawing/2014/main" id="{EFC188F8-BDC2-374B-9ECB-B222929217A1}"/>
              </a:ext>
            </a:extLst>
          </p:cNvPr>
          <p:cNvSpPr>
            <a:spLocks noGrp="1"/>
          </p:cNvSpPr>
          <p:nvPr>
            <p:ph type="pic" sz="quarter" idx="12"/>
          </p:nvPr>
        </p:nvSpPr>
        <p:spPr>
          <a:xfrm>
            <a:off x="1524000" y="1853514"/>
            <a:ext cx="9144000" cy="3937686"/>
          </a:xfrm>
          <a:prstGeom prst="rect">
            <a:avLst/>
          </a:prstGeom>
        </p:spPr>
        <p:txBody>
          <a:bodyPr/>
          <a:lstStyle/>
          <a:p>
            <a:endParaRPr lang="en-US" dirty="0"/>
          </a:p>
        </p:txBody>
      </p:sp>
    </p:spTree>
    <p:extLst>
      <p:ext uri="{BB962C8B-B14F-4D97-AF65-F5344CB8AC3E}">
        <p14:creationId xmlns:p14="http://schemas.microsoft.com/office/powerpoint/2010/main" val="402020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8FBEE68E-CEF5-1346-9D14-214ECB2763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9">
            <a:extLst>
              <a:ext uri="{FF2B5EF4-FFF2-40B4-BE49-F238E27FC236}">
                <a16:creationId xmlns:a16="http://schemas.microsoft.com/office/drawing/2014/main" id="{02286A7B-EAE5-F740-891C-62C45BE41DD6}"/>
              </a:ext>
            </a:extLst>
          </p:cNvPr>
          <p:cNvSpPr>
            <a:spLocks noGrp="1"/>
          </p:cNvSpPr>
          <p:nvPr>
            <p:ph type="pic" sz="quarter" idx="10"/>
          </p:nvPr>
        </p:nvSpPr>
        <p:spPr>
          <a:xfrm>
            <a:off x="0" y="0"/>
            <a:ext cx="12192000" cy="5507421"/>
          </a:xfrm>
          <a:prstGeom prst="rect">
            <a:avLst/>
          </a:prstGeom>
        </p:spPr>
        <p:txBody>
          <a:bodyPr/>
          <a:lstStyle/>
          <a:p>
            <a:endParaRPr lang="en-US" dirty="0"/>
          </a:p>
        </p:txBody>
      </p:sp>
      <p:sp>
        <p:nvSpPr>
          <p:cNvPr id="11" name="Title 1">
            <a:extLst>
              <a:ext uri="{FF2B5EF4-FFF2-40B4-BE49-F238E27FC236}">
                <a16:creationId xmlns:a16="http://schemas.microsoft.com/office/drawing/2014/main" id="{75CCB3C9-B143-7743-B9C9-417AADFABB5B}"/>
              </a:ext>
            </a:extLst>
          </p:cNvPr>
          <p:cNvSpPr>
            <a:spLocks noGrp="1"/>
          </p:cNvSpPr>
          <p:nvPr>
            <p:ph type="ctrTitle"/>
          </p:nvPr>
        </p:nvSpPr>
        <p:spPr>
          <a:xfrm>
            <a:off x="1524000" y="5944285"/>
            <a:ext cx="9144000" cy="562083"/>
          </a:xfrm>
          <a:prstGeom prst="rect">
            <a:avLst/>
          </a:prstGeom>
        </p:spPr>
        <p:txBody>
          <a:bodyPr anchor="t" anchorCtr="0">
            <a:normAutofit/>
          </a:bodyPr>
          <a:lstStyle>
            <a:lvl1pPr algn="ctr">
              <a:defRPr sz="4000" b="1" i="0" baseline="0">
                <a:latin typeface="Muli" pitchFamily="2" charset="77"/>
              </a:defRPr>
            </a:lvl1pPr>
          </a:lstStyle>
          <a:p>
            <a:r>
              <a:rPr lang="en-GB" dirty="0"/>
              <a:t>Click to edit Master title</a:t>
            </a:r>
            <a:endParaRPr lang="en-US" dirty="0"/>
          </a:p>
        </p:txBody>
      </p:sp>
    </p:spTree>
    <p:extLst>
      <p:ext uri="{BB962C8B-B14F-4D97-AF65-F5344CB8AC3E}">
        <p14:creationId xmlns:p14="http://schemas.microsoft.com/office/powerpoint/2010/main" val="255760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A6C502CB-4496-BF46-AA29-5DAB6DF6E1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640550DA-67DA-F64D-91B3-D7A80BBEC6BC}"/>
              </a:ext>
            </a:extLst>
          </p:cNvPr>
          <p:cNvSpPr>
            <a:spLocks noGrp="1"/>
          </p:cNvSpPr>
          <p:nvPr>
            <p:ph type="ctrTitle"/>
          </p:nvPr>
        </p:nvSpPr>
        <p:spPr>
          <a:xfrm>
            <a:off x="1524000" y="492434"/>
            <a:ext cx="9144000" cy="1225155"/>
          </a:xfrm>
          <a:prstGeom prst="rect">
            <a:avLst/>
          </a:prstGeom>
        </p:spPr>
        <p:txBody>
          <a:bodyPr anchor="t" anchorCtr="0">
            <a:normAutofit/>
          </a:bodyPr>
          <a:lstStyle>
            <a:lvl1pPr algn="ctr">
              <a:defRPr sz="4000" b="1" i="0" baseline="0">
                <a:latin typeface="Muli" pitchFamily="2" charset="77"/>
              </a:defRPr>
            </a:lvl1pPr>
          </a:lstStyle>
          <a:p>
            <a:r>
              <a:rPr lang="en-GB" dirty="0"/>
              <a:t>Click to edit Master title</a:t>
            </a:r>
            <a:endParaRPr lang="en-US" dirty="0"/>
          </a:p>
        </p:txBody>
      </p:sp>
      <p:sp>
        <p:nvSpPr>
          <p:cNvPr id="5" name="Content Placeholder 2">
            <a:extLst>
              <a:ext uri="{FF2B5EF4-FFF2-40B4-BE49-F238E27FC236}">
                <a16:creationId xmlns:a16="http://schemas.microsoft.com/office/drawing/2014/main" id="{66AE222D-9A43-FB48-A24E-352EB37A6DAC}"/>
              </a:ext>
            </a:extLst>
          </p:cNvPr>
          <p:cNvSpPr>
            <a:spLocks noGrp="1"/>
          </p:cNvSpPr>
          <p:nvPr>
            <p:ph idx="10"/>
          </p:nvPr>
        </p:nvSpPr>
        <p:spPr>
          <a:xfrm>
            <a:off x="1524001" y="1853514"/>
            <a:ext cx="9144002" cy="39376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a:t>
            </a:r>
          </a:p>
          <a:p>
            <a:pPr lvl="0"/>
            <a:endParaRPr lang="en-GB" dirty="0"/>
          </a:p>
        </p:txBody>
      </p:sp>
    </p:spTree>
    <p:extLst>
      <p:ext uri="{BB962C8B-B14F-4D97-AF65-F5344CB8AC3E}">
        <p14:creationId xmlns:p14="http://schemas.microsoft.com/office/powerpoint/2010/main" val="370456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1A80753F-176C-C84E-A021-9729BA9FBF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D42F3765-B299-DA49-9C79-0630F4AD7516}"/>
              </a:ext>
            </a:extLst>
          </p:cNvPr>
          <p:cNvSpPr>
            <a:spLocks noGrp="1"/>
          </p:cNvSpPr>
          <p:nvPr>
            <p:ph type="pic" sz="quarter" idx="10"/>
          </p:nvPr>
        </p:nvSpPr>
        <p:spPr>
          <a:xfrm>
            <a:off x="436607" y="1593553"/>
            <a:ext cx="2656217" cy="2422396"/>
          </a:xfrm>
          <a:prstGeom prst="rect">
            <a:avLst/>
          </a:prstGeom>
        </p:spPr>
        <p:txBody>
          <a:bodyPr/>
          <a:lstStyle/>
          <a:p>
            <a:endParaRPr lang="en-US" dirty="0"/>
          </a:p>
        </p:txBody>
      </p:sp>
      <p:sp>
        <p:nvSpPr>
          <p:cNvPr id="10" name="Picture Placeholder 2">
            <a:extLst>
              <a:ext uri="{FF2B5EF4-FFF2-40B4-BE49-F238E27FC236}">
                <a16:creationId xmlns:a16="http://schemas.microsoft.com/office/drawing/2014/main" id="{2B8AB891-6669-9F48-804E-17E1CC1B7BCA}"/>
              </a:ext>
            </a:extLst>
          </p:cNvPr>
          <p:cNvSpPr>
            <a:spLocks noGrp="1"/>
          </p:cNvSpPr>
          <p:nvPr>
            <p:ph type="pic" sz="quarter" idx="11"/>
          </p:nvPr>
        </p:nvSpPr>
        <p:spPr>
          <a:xfrm>
            <a:off x="3273936" y="1593553"/>
            <a:ext cx="2656217" cy="2422396"/>
          </a:xfrm>
          <a:prstGeom prst="rect">
            <a:avLst/>
          </a:prstGeom>
        </p:spPr>
        <p:txBody>
          <a:bodyPr/>
          <a:lstStyle/>
          <a:p>
            <a:endParaRPr lang="en-US" dirty="0"/>
          </a:p>
        </p:txBody>
      </p:sp>
      <p:sp>
        <p:nvSpPr>
          <p:cNvPr id="12" name="Picture Placeholder 2">
            <a:extLst>
              <a:ext uri="{FF2B5EF4-FFF2-40B4-BE49-F238E27FC236}">
                <a16:creationId xmlns:a16="http://schemas.microsoft.com/office/drawing/2014/main" id="{E10A1431-DF7E-314E-A0D7-22E7441A92DB}"/>
              </a:ext>
            </a:extLst>
          </p:cNvPr>
          <p:cNvSpPr>
            <a:spLocks noGrp="1"/>
          </p:cNvSpPr>
          <p:nvPr>
            <p:ph type="pic" sz="quarter" idx="12"/>
          </p:nvPr>
        </p:nvSpPr>
        <p:spPr>
          <a:xfrm>
            <a:off x="6124713" y="1593553"/>
            <a:ext cx="2656217" cy="2422396"/>
          </a:xfrm>
          <a:prstGeom prst="rect">
            <a:avLst/>
          </a:prstGeom>
        </p:spPr>
        <p:txBody>
          <a:bodyPr/>
          <a:lstStyle/>
          <a:p>
            <a:endParaRPr lang="en-US" dirty="0"/>
          </a:p>
        </p:txBody>
      </p:sp>
      <p:sp>
        <p:nvSpPr>
          <p:cNvPr id="14" name="Picture Placeholder 2">
            <a:extLst>
              <a:ext uri="{FF2B5EF4-FFF2-40B4-BE49-F238E27FC236}">
                <a16:creationId xmlns:a16="http://schemas.microsoft.com/office/drawing/2014/main" id="{D26149F1-97C8-1242-BE9F-BCC385FBBCBD}"/>
              </a:ext>
            </a:extLst>
          </p:cNvPr>
          <p:cNvSpPr>
            <a:spLocks noGrp="1"/>
          </p:cNvSpPr>
          <p:nvPr>
            <p:ph type="pic" sz="quarter" idx="13"/>
          </p:nvPr>
        </p:nvSpPr>
        <p:spPr>
          <a:xfrm>
            <a:off x="8962042" y="1593553"/>
            <a:ext cx="2656217" cy="2422396"/>
          </a:xfrm>
          <a:prstGeom prst="rect">
            <a:avLst/>
          </a:prstGeom>
        </p:spPr>
        <p:txBody>
          <a:bodyPr/>
          <a:lstStyle/>
          <a:p>
            <a:endParaRPr lang="en-US" dirty="0"/>
          </a:p>
        </p:txBody>
      </p:sp>
      <p:sp>
        <p:nvSpPr>
          <p:cNvPr id="18" name="Title 1">
            <a:extLst>
              <a:ext uri="{FF2B5EF4-FFF2-40B4-BE49-F238E27FC236}">
                <a16:creationId xmlns:a16="http://schemas.microsoft.com/office/drawing/2014/main" id="{00508D4B-4D60-A945-BF35-8A62E4B70ADC}"/>
              </a:ext>
            </a:extLst>
          </p:cNvPr>
          <p:cNvSpPr>
            <a:spLocks noGrp="1"/>
          </p:cNvSpPr>
          <p:nvPr>
            <p:ph type="ctrTitle"/>
          </p:nvPr>
        </p:nvSpPr>
        <p:spPr>
          <a:xfrm>
            <a:off x="1524000" y="492434"/>
            <a:ext cx="9144000" cy="1101119"/>
          </a:xfrm>
          <a:prstGeom prst="rect">
            <a:avLst/>
          </a:prstGeom>
        </p:spPr>
        <p:txBody>
          <a:bodyPr anchor="t" anchorCtr="0">
            <a:normAutofit/>
          </a:bodyPr>
          <a:lstStyle>
            <a:lvl1pPr algn="ctr">
              <a:defRPr sz="4000" b="1" i="0" baseline="0">
                <a:latin typeface="Muli" pitchFamily="2" charset="77"/>
              </a:defRPr>
            </a:lvl1pPr>
          </a:lstStyle>
          <a:p>
            <a:r>
              <a:rPr lang="en-GB" dirty="0"/>
              <a:t>Click to edit Master title</a:t>
            </a:r>
            <a:endParaRPr lang="en-US" dirty="0"/>
          </a:p>
        </p:txBody>
      </p:sp>
      <p:sp>
        <p:nvSpPr>
          <p:cNvPr id="13" name="Content Placeholder 2">
            <a:extLst>
              <a:ext uri="{FF2B5EF4-FFF2-40B4-BE49-F238E27FC236}">
                <a16:creationId xmlns:a16="http://schemas.microsoft.com/office/drawing/2014/main" id="{9A2A075C-693C-3E4D-8CF1-5E00B62C832B}"/>
              </a:ext>
            </a:extLst>
          </p:cNvPr>
          <p:cNvSpPr>
            <a:spLocks noGrp="1"/>
          </p:cNvSpPr>
          <p:nvPr>
            <p:ph idx="1"/>
          </p:nvPr>
        </p:nvSpPr>
        <p:spPr>
          <a:xfrm>
            <a:off x="437881" y="4242159"/>
            <a:ext cx="2653668" cy="1749818"/>
          </a:xfrm>
          <a:prstGeom prst="rect">
            <a:avLst/>
          </a:prstGeom>
        </p:spPr>
        <p:txBody>
          <a:bodyPr/>
          <a:lstStyle>
            <a:lvl1pPr>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a:t>
            </a:r>
            <a:endParaRPr lang="en-US" dirty="0"/>
          </a:p>
        </p:txBody>
      </p:sp>
      <p:sp>
        <p:nvSpPr>
          <p:cNvPr id="16" name="Content Placeholder 2">
            <a:extLst>
              <a:ext uri="{FF2B5EF4-FFF2-40B4-BE49-F238E27FC236}">
                <a16:creationId xmlns:a16="http://schemas.microsoft.com/office/drawing/2014/main" id="{690D3B84-E2D9-134A-BFDB-E148728816FD}"/>
              </a:ext>
            </a:extLst>
          </p:cNvPr>
          <p:cNvSpPr>
            <a:spLocks noGrp="1"/>
          </p:cNvSpPr>
          <p:nvPr>
            <p:ph idx="14"/>
          </p:nvPr>
        </p:nvSpPr>
        <p:spPr>
          <a:xfrm>
            <a:off x="3279503" y="4242159"/>
            <a:ext cx="2653668" cy="1749818"/>
          </a:xfrm>
          <a:prstGeom prst="rect">
            <a:avLst/>
          </a:prstGeom>
        </p:spPr>
        <p:txBody>
          <a:bodyPr/>
          <a:lstStyle>
            <a:lvl1pPr>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a:t>
            </a:r>
            <a:endParaRPr lang="en-US" dirty="0"/>
          </a:p>
        </p:txBody>
      </p:sp>
      <p:sp>
        <p:nvSpPr>
          <p:cNvPr id="17" name="Content Placeholder 2">
            <a:extLst>
              <a:ext uri="{FF2B5EF4-FFF2-40B4-BE49-F238E27FC236}">
                <a16:creationId xmlns:a16="http://schemas.microsoft.com/office/drawing/2014/main" id="{D0B930C4-2ADD-704E-897B-A778215CCDA7}"/>
              </a:ext>
            </a:extLst>
          </p:cNvPr>
          <p:cNvSpPr>
            <a:spLocks noGrp="1"/>
          </p:cNvSpPr>
          <p:nvPr>
            <p:ph idx="15"/>
          </p:nvPr>
        </p:nvSpPr>
        <p:spPr>
          <a:xfrm>
            <a:off x="6120420" y="4242159"/>
            <a:ext cx="2653668" cy="1749818"/>
          </a:xfrm>
          <a:prstGeom prst="rect">
            <a:avLst/>
          </a:prstGeom>
        </p:spPr>
        <p:txBody>
          <a:bodyPr/>
          <a:lstStyle>
            <a:lvl1pPr>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a:t>
            </a:r>
            <a:endParaRPr lang="en-US" dirty="0"/>
          </a:p>
        </p:txBody>
      </p:sp>
      <p:sp>
        <p:nvSpPr>
          <p:cNvPr id="22" name="Content Placeholder 2">
            <a:extLst>
              <a:ext uri="{FF2B5EF4-FFF2-40B4-BE49-F238E27FC236}">
                <a16:creationId xmlns:a16="http://schemas.microsoft.com/office/drawing/2014/main" id="{A0591AC9-F2F3-1E42-ABEA-53B257897FE0}"/>
              </a:ext>
            </a:extLst>
          </p:cNvPr>
          <p:cNvSpPr>
            <a:spLocks noGrp="1"/>
          </p:cNvSpPr>
          <p:nvPr>
            <p:ph idx="16"/>
          </p:nvPr>
        </p:nvSpPr>
        <p:spPr>
          <a:xfrm>
            <a:off x="8961337" y="4242159"/>
            <a:ext cx="2653668" cy="1749818"/>
          </a:xfrm>
          <a:prstGeom prst="rect">
            <a:avLst/>
          </a:prstGeom>
        </p:spPr>
        <p:txBody>
          <a:bodyPr/>
          <a:lstStyle>
            <a:lvl1pPr>
              <a:defRPr sz="2400">
                <a:latin typeface="Muli" pitchFamily="2" charset="77"/>
                <a:ea typeface="Open Sans" panose="020B0606030504020204" pitchFamily="34" charset="0"/>
                <a:cs typeface="Open Sans" panose="020B0606030504020204" pitchFamily="34" charset="0"/>
              </a:defRPr>
            </a:lvl1pPr>
          </a:lstStyle>
          <a:p>
            <a:pPr lvl="0"/>
            <a:r>
              <a:rPr lang="en-GB" dirty="0"/>
              <a:t>Click to edit Master</a:t>
            </a:r>
            <a:endParaRPr lang="en-US" dirty="0"/>
          </a:p>
        </p:txBody>
      </p:sp>
    </p:spTree>
    <p:extLst>
      <p:ext uri="{BB962C8B-B14F-4D97-AF65-F5344CB8AC3E}">
        <p14:creationId xmlns:p14="http://schemas.microsoft.com/office/powerpoint/2010/main" val="385183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36108"/>
      </p:ext>
    </p:extLst>
  </p:cSld>
  <p:clrMap bg1="lt1" tx1="dk1" bg2="lt2" tx2="dk2" accent1="accent1" accent2="accent2" accent3="accent3" accent4="accent4" accent5="accent5" accent6="accent6" hlink="hlink" folHlink="folHlink"/>
  <p:sldLayoutIdLst>
    <p:sldLayoutId id="2147483684" r:id="rId1"/>
    <p:sldLayoutId id="2147483660" r:id="rId2"/>
    <p:sldLayoutId id="2147483700" r:id="rId3"/>
    <p:sldLayoutId id="2147483699" r:id="rId4"/>
    <p:sldLayoutId id="2147483661" r:id="rId5"/>
    <p:sldLayoutId id="2147483651" r:id="rId6"/>
    <p:sldLayoutId id="2147483680" r:id="rId7"/>
    <p:sldLayoutId id="2147483663" r:id="rId8"/>
    <p:sldLayoutId id="2147483674" r:id="rId9"/>
    <p:sldLayoutId id="2147483652" r:id="rId10"/>
    <p:sldLayoutId id="2147483676" r:id="rId11"/>
    <p:sldLayoutId id="2147483677" r:id="rId12"/>
    <p:sldLayoutId id="2147483701" r:id="rId13"/>
    <p:sldLayoutId id="214748371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636B84-D9E2-CF35-A9D6-A660D7398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4204F9-010F-A915-5092-0ACB77DE3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02F2AD-F06E-F42A-497B-270ECD30C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21AF9-6D4B-AF4A-93B4-E4BC43F14610}" type="datetimeFigureOut">
              <a:rPr lang="en-US" smtClean="0"/>
              <a:t>8/16/2024</a:t>
            </a:fld>
            <a:endParaRPr lang="en-US"/>
          </a:p>
        </p:txBody>
      </p:sp>
      <p:sp>
        <p:nvSpPr>
          <p:cNvPr id="5" name="Footer Placeholder 4">
            <a:extLst>
              <a:ext uri="{FF2B5EF4-FFF2-40B4-BE49-F238E27FC236}">
                <a16:creationId xmlns:a16="http://schemas.microsoft.com/office/drawing/2014/main" id="{1FEA6FE1-F950-F6FD-71D0-B3466DAF3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ADCF61-ABC6-7B3F-85EF-974E66961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4A0EE-BA57-0F40-9163-864C1943D771}" type="slidenum">
              <a:rPr lang="en-US" smtClean="0"/>
              <a:t>‹#›</a:t>
            </a:fld>
            <a:endParaRPr lang="en-US"/>
          </a:p>
        </p:txBody>
      </p:sp>
    </p:spTree>
    <p:extLst>
      <p:ext uri="{BB962C8B-B14F-4D97-AF65-F5344CB8AC3E}">
        <p14:creationId xmlns:p14="http://schemas.microsoft.com/office/powerpoint/2010/main" val="11326869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about:blank" TargetMode="External"/><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C copy.jpg">
            <a:extLst>
              <a:ext uri="{FF2B5EF4-FFF2-40B4-BE49-F238E27FC236}">
                <a16:creationId xmlns:a16="http://schemas.microsoft.com/office/drawing/2014/main" id="{B3D90754-2EA6-C88C-D7D9-CBA0F029C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2">
            <a:extLst>
              <a:ext uri="{FF2B5EF4-FFF2-40B4-BE49-F238E27FC236}">
                <a16:creationId xmlns:a16="http://schemas.microsoft.com/office/drawing/2014/main" id="{C3AFD16B-EE2E-EE07-F4E7-C316FDD92086}"/>
              </a:ext>
            </a:extLst>
          </p:cNvPr>
          <p:cNvSpPr txBox="1">
            <a:spLocks/>
          </p:cNvSpPr>
          <p:nvPr/>
        </p:nvSpPr>
        <p:spPr>
          <a:xfrm>
            <a:off x="0" y="2182707"/>
            <a:ext cx="12192000" cy="2387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9600" b="1" spc="-150" dirty="0">
                <a:solidFill>
                  <a:schemeClr val="bg1">
                    <a:lumMod val="95000"/>
                  </a:schemeClr>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Cultural Intelligence</a:t>
            </a:r>
            <a:endParaRPr lang="en-AU" sz="9600" spc="-150" dirty="0">
              <a:solidFill>
                <a:schemeClr val="bg1">
                  <a:lumMod val="95000"/>
                </a:schemeClr>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B7D9C46C-0E1B-AD83-6AB0-4D389FC33F3D}"/>
              </a:ext>
            </a:extLst>
          </p:cNvPr>
          <p:cNvSpPr txBox="1"/>
          <p:nvPr/>
        </p:nvSpPr>
        <p:spPr>
          <a:xfrm>
            <a:off x="275772" y="3552377"/>
            <a:ext cx="12075885" cy="480901"/>
          </a:xfrm>
          <a:prstGeom prst="rect">
            <a:avLst/>
          </a:prstGeom>
          <a:noFill/>
        </p:spPr>
        <p:txBody>
          <a:bodyPr wrap="square">
            <a:spAutoFit/>
          </a:bodyPr>
          <a:lstStyle/>
          <a:p>
            <a:pPr algn="ctr">
              <a:lnSpc>
                <a:spcPct val="115000"/>
              </a:lnSpc>
            </a:pPr>
            <a:r>
              <a:rPr lang="en-IN" sz="24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rPr>
              <a:t>Kirk J. Franklin, PhD</a:t>
            </a:r>
            <a:endParaRPr lang="en-AU" sz="2400" dirty="0">
              <a:solidFill>
                <a:schemeClr val="bg1">
                  <a:lumMod val="9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849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2558A5-0C35-DF38-A161-98303D610205}"/>
              </a:ext>
            </a:extLst>
          </p:cNvPr>
          <p:cNvSpPr txBox="1"/>
          <p:nvPr/>
        </p:nvSpPr>
        <p:spPr>
          <a:xfrm>
            <a:off x="1365125" y="210204"/>
            <a:ext cx="10826874" cy="1015663"/>
          </a:xfrm>
          <a:prstGeom prst="rect">
            <a:avLst/>
          </a:prstGeom>
          <a:noFill/>
        </p:spPr>
        <p:txBody>
          <a:bodyPr wrap="square">
            <a:spAutoFit/>
          </a:bodyPr>
          <a:lstStyle/>
          <a:p>
            <a:r>
              <a:rPr lang="en-GB" sz="6000" b="1"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Developing CQ</a:t>
            </a:r>
          </a:p>
        </p:txBody>
      </p:sp>
      <p:sp>
        <p:nvSpPr>
          <p:cNvPr id="3" name="TextBox 2">
            <a:extLst>
              <a:ext uri="{FF2B5EF4-FFF2-40B4-BE49-F238E27FC236}">
                <a16:creationId xmlns:a16="http://schemas.microsoft.com/office/drawing/2014/main" id="{617BC0CC-E075-9B84-F676-2F3C72CA6135}"/>
              </a:ext>
            </a:extLst>
          </p:cNvPr>
          <p:cNvSpPr txBox="1"/>
          <p:nvPr/>
        </p:nvSpPr>
        <p:spPr>
          <a:xfrm>
            <a:off x="1761422" y="1551193"/>
            <a:ext cx="8323103" cy="4606389"/>
          </a:xfrm>
          <a:prstGeom prst="rect">
            <a:avLst/>
          </a:prstGeom>
          <a:noFill/>
        </p:spPr>
        <p:txBody>
          <a:bodyPr wrap="square">
            <a:spAutoFit/>
          </a:bodyPr>
          <a:lstStyle/>
          <a:p>
            <a:pPr marL="342900" lvl="0" indent="-342900">
              <a:lnSpc>
                <a:spcPts val="3200"/>
              </a:lnSpc>
              <a:buFont typeface="Symbol" pitchFamily="2" charset="2"/>
              <a:buChar char=""/>
            </a:pPr>
            <a:r>
              <a:rPr lang="en-AU" sz="28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rPr>
              <a:t>l</a:t>
            </a: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earning another language</a:t>
            </a:r>
          </a:p>
          <a:p>
            <a:pPr marL="342900" lvl="0" indent="-342900">
              <a:lnSpc>
                <a:spcPts val="3200"/>
              </a:lnSpc>
              <a:buFont typeface="Symbol" pitchFamily="2" charset="2"/>
              <a:buChar char=""/>
            </a:pP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cross-cultural work experience</a:t>
            </a:r>
          </a:p>
          <a:p>
            <a:pPr marL="342900" lvl="0" indent="-342900">
              <a:lnSpc>
                <a:spcPts val="3200"/>
              </a:lnSpc>
              <a:buFont typeface="Symbol" pitchFamily="2" charset="2"/>
              <a:buChar char=""/>
            </a:pP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living in diverse cultural settings </a:t>
            </a:r>
          </a:p>
          <a:p>
            <a:pPr marL="342900" lvl="0" indent="-342900">
              <a:lnSpc>
                <a:spcPts val="3200"/>
              </a:lnSpc>
              <a:buFont typeface="Symbol" pitchFamily="2" charset="2"/>
              <a:buChar char=""/>
            </a:pP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studying abroad </a:t>
            </a:r>
          </a:p>
          <a:p>
            <a:pPr marL="342900" lvl="0" indent="-342900">
              <a:lnSpc>
                <a:spcPts val="3200"/>
              </a:lnSpc>
              <a:buFont typeface="Symbol" pitchFamily="2" charset="2"/>
              <a:buChar char=""/>
            </a:pP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taking short trips to other cultures </a:t>
            </a:r>
          </a:p>
          <a:p>
            <a:pPr marL="342900" lvl="0" indent="-342900">
              <a:lnSpc>
                <a:spcPts val="3200"/>
              </a:lnSpc>
              <a:buFont typeface="Symbol" pitchFamily="2" charset="2"/>
              <a:buChar char=""/>
            </a:pP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interaction with unfamiliar cultures </a:t>
            </a:r>
          </a:p>
          <a:p>
            <a:pPr marL="342900" lvl="0" indent="-342900">
              <a:lnSpc>
                <a:spcPts val="3200"/>
              </a:lnSpc>
              <a:buFont typeface="Symbol" pitchFamily="2" charset="2"/>
              <a:buChar char=""/>
            </a:pP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openness to new intercultural situations and experiences</a:t>
            </a:r>
          </a:p>
          <a:p>
            <a:pPr marL="342900" lvl="0" indent="-342900">
              <a:lnSpc>
                <a:spcPts val="3200"/>
              </a:lnSpc>
              <a:buFont typeface="Symbol" pitchFamily="2" charset="2"/>
              <a:buChar char=""/>
            </a:pP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learning about how people of other cultures think, behave and believe</a:t>
            </a:r>
          </a:p>
          <a:p>
            <a:pPr marL="342900" lvl="0" indent="-342900">
              <a:lnSpc>
                <a:spcPts val="3200"/>
              </a:lnSpc>
              <a:buFont typeface="Symbol" pitchFamily="2" charset="2"/>
              <a:buChar char=""/>
            </a:pPr>
            <a:r>
              <a:rPr lang="en-AU" sz="2800" dirty="0">
                <a:solidFill>
                  <a:schemeClr val="tx1">
                    <a:lumMod val="10000"/>
                  </a:schemeClr>
                </a:solidFill>
                <a:effectLst/>
                <a:latin typeface="Arial" panose="020B0604020202020204" pitchFamily="34" charset="0"/>
                <a:ea typeface="Times New Roman" panose="02020603050405020304" pitchFamily="18" charset="0"/>
                <a:cs typeface="Arial" panose="020B0604020202020204" pitchFamily="34" charset="0"/>
              </a:rPr>
              <a:t>________________</a:t>
            </a:r>
          </a:p>
        </p:txBody>
      </p:sp>
      <p:pic>
        <p:nvPicPr>
          <p:cNvPr id="4" name="Picture 3">
            <a:extLst>
              <a:ext uri="{FF2B5EF4-FFF2-40B4-BE49-F238E27FC236}">
                <a16:creationId xmlns:a16="http://schemas.microsoft.com/office/drawing/2014/main" id="{EE894D27-973B-2C7E-52E6-60ECF9AAAC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365125" cy="6858000"/>
          </a:xfrm>
          <a:prstGeom prst="rect">
            <a:avLst/>
          </a:prstGeom>
        </p:spPr>
      </p:pic>
    </p:spTree>
    <p:extLst>
      <p:ext uri="{BB962C8B-B14F-4D97-AF65-F5344CB8AC3E}">
        <p14:creationId xmlns:p14="http://schemas.microsoft.com/office/powerpoint/2010/main" val="231465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865E0C-7E2B-8B47-912F-CAB7759AE91E}"/>
              </a:ext>
            </a:extLst>
          </p:cNvPr>
          <p:cNvSpPr txBox="1"/>
          <p:nvPr/>
        </p:nvSpPr>
        <p:spPr>
          <a:xfrm>
            <a:off x="-2" y="1031546"/>
            <a:ext cx="12192000" cy="307777"/>
          </a:xfrm>
          <a:prstGeom prst="rect">
            <a:avLst/>
          </a:prstGeom>
          <a:noFill/>
        </p:spPr>
        <p:txBody>
          <a:bodyPr wrap="square">
            <a:spAutoFit/>
          </a:bodyPr>
          <a:lstStyle/>
          <a:p>
            <a:pPr algn="ctr"/>
            <a:r>
              <a:rPr lang="en-AU" sz="1400" dirty="0">
                <a:solidFill>
                  <a:schemeClr val="bg1">
                    <a:lumMod val="65000"/>
                  </a:schemeClr>
                </a:solidFill>
                <a:effectLst/>
                <a:latin typeface="Arial" panose="020B0604020202020204" pitchFamily="34" charset="0"/>
                <a:ea typeface="Times New Roman" panose="02020603050405020304" pitchFamily="18" charset="0"/>
              </a:rPr>
              <a:t>Duane Elmer, </a:t>
            </a:r>
            <a:r>
              <a:rPr lang="en-AU" sz="1400" i="1" dirty="0">
                <a:solidFill>
                  <a:schemeClr val="bg1">
                    <a:lumMod val="65000"/>
                  </a:schemeClr>
                </a:solidFill>
                <a:effectLst/>
                <a:latin typeface="Arial" panose="020B0604020202020204" pitchFamily="34" charset="0"/>
                <a:ea typeface="Times New Roman" panose="02020603050405020304" pitchFamily="18" charset="0"/>
              </a:rPr>
              <a:t>Cross-Cultural Connections: Stepping out and Fitting in around the World</a:t>
            </a:r>
            <a:r>
              <a:rPr lang="en-AU" sz="1400" dirty="0">
                <a:solidFill>
                  <a:schemeClr val="bg1">
                    <a:lumMod val="65000"/>
                  </a:schemeClr>
                </a:solidFill>
                <a:effectLst/>
                <a:latin typeface="Arial" panose="020B0604020202020204" pitchFamily="34" charset="0"/>
                <a:ea typeface="Times New Roman" panose="02020603050405020304" pitchFamily="18" charset="0"/>
              </a:rPr>
              <a:t> (Downers Grove, IL: InterVarsity Press, 2002).</a:t>
            </a:r>
            <a:endParaRPr lang="en-AU" sz="1600" dirty="0">
              <a:solidFill>
                <a:schemeClr val="bg1">
                  <a:lumMod val="65000"/>
                </a:schemeClr>
              </a:solidFill>
              <a:effectLst/>
              <a:latin typeface="Arial" panose="020B060402020202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921581ED-10E7-C916-1794-F00EFDEBDE87}"/>
              </a:ext>
            </a:extLst>
          </p:cNvPr>
          <p:cNvSpPr txBox="1"/>
          <p:nvPr/>
        </p:nvSpPr>
        <p:spPr>
          <a:xfrm>
            <a:off x="-1" y="1823988"/>
            <a:ext cx="12191999" cy="1077218"/>
          </a:xfrm>
          <a:prstGeom prst="rect">
            <a:avLst/>
          </a:prstGeom>
          <a:solidFill>
            <a:schemeClr val="accent6">
              <a:lumMod val="20000"/>
              <a:lumOff val="80000"/>
            </a:schemeClr>
          </a:solidFill>
        </p:spPr>
        <p:txBody>
          <a:bodyPr wrap="square" rtlCol="0">
            <a:spAutoFit/>
          </a:bodyPr>
          <a:lstStyle/>
          <a:p>
            <a:pPr algn="ctr"/>
            <a:r>
              <a:rPr lang="en-GB"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Time and Event </a:t>
            </a:r>
          </a:p>
          <a:p>
            <a:pPr algn="ct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vent-oriented &lt;…………………………………&gt; time conscious oriented</a:t>
            </a:r>
          </a:p>
        </p:txBody>
      </p:sp>
      <p:sp>
        <p:nvSpPr>
          <p:cNvPr id="7" name="TextBox 6">
            <a:extLst>
              <a:ext uri="{FF2B5EF4-FFF2-40B4-BE49-F238E27FC236}">
                <a16:creationId xmlns:a16="http://schemas.microsoft.com/office/drawing/2014/main" id="{088FDA92-CEEC-53CB-F9BB-8C23624535F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Differences that Confuse</a:t>
            </a:r>
          </a:p>
        </p:txBody>
      </p:sp>
      <p:sp>
        <p:nvSpPr>
          <p:cNvPr id="5" name="TextBox 4">
            <a:extLst>
              <a:ext uri="{FF2B5EF4-FFF2-40B4-BE49-F238E27FC236}">
                <a16:creationId xmlns:a16="http://schemas.microsoft.com/office/drawing/2014/main" id="{C42678F3-88AF-E002-0447-84BDB64D1E59}"/>
              </a:ext>
            </a:extLst>
          </p:cNvPr>
          <p:cNvSpPr txBox="1"/>
          <p:nvPr/>
        </p:nvSpPr>
        <p:spPr>
          <a:xfrm>
            <a:off x="360761" y="3001774"/>
            <a:ext cx="4368402" cy="1815882"/>
          </a:xfrm>
          <a:prstGeom prst="rect">
            <a:avLst/>
          </a:prstGeom>
          <a:noFill/>
        </p:spPr>
        <p:txBody>
          <a:bodyPr wrap="square">
            <a:spAutoFit/>
          </a:bodyPr>
          <a:lstStyle/>
          <a:p>
            <a:r>
              <a:rPr lang="en-GB" sz="2800" b="1" dirty="0">
                <a:solidFill>
                  <a:srgbClr val="000000"/>
                </a:solidFill>
                <a:latin typeface="Arial" panose="020B0604020202020204" pitchFamily="34" charset="0"/>
                <a:cs typeface="Arial" panose="020B0604020202020204" pitchFamily="34" charset="0"/>
              </a:rPr>
              <a:t>p</a:t>
            </a:r>
            <a:r>
              <a:rPr lang="en-GB" sz="2800" b="1" dirty="0">
                <a:solidFill>
                  <a:srgbClr val="000000"/>
                </a:solidFill>
                <a:effectLst/>
                <a:latin typeface="Arial" panose="020B0604020202020204" pitchFamily="34" charset="0"/>
                <a:cs typeface="Arial" panose="020B0604020202020204" pitchFamily="34" charset="0"/>
              </a:rPr>
              <a:t>olychronic</a:t>
            </a:r>
            <a:r>
              <a:rPr lang="en-GB" sz="2800" dirty="0">
                <a:solidFill>
                  <a:srgbClr val="000000"/>
                </a:solidFill>
                <a:effectLst/>
                <a:latin typeface="Arial" panose="020B0604020202020204" pitchFamily="34" charset="0"/>
                <a:cs typeface="Arial" panose="020B0604020202020204" pitchFamily="34" charset="0"/>
              </a:rPr>
              <a:t> (flexible, less structured, relationships over schedules, interruptions are OK)</a:t>
            </a:r>
            <a:r>
              <a:rPr lang="en-AU" sz="2800" dirty="0">
                <a:effectLst/>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7A693994-B651-390F-3CF3-7331DF7BD49D}"/>
              </a:ext>
            </a:extLst>
          </p:cNvPr>
          <p:cNvSpPr txBox="1"/>
          <p:nvPr/>
        </p:nvSpPr>
        <p:spPr>
          <a:xfrm>
            <a:off x="6554804" y="3001774"/>
            <a:ext cx="5276436" cy="1815882"/>
          </a:xfrm>
          <a:prstGeom prst="rect">
            <a:avLst/>
          </a:prstGeom>
          <a:noFill/>
        </p:spPr>
        <p:txBody>
          <a:bodyPr wrap="square">
            <a:spAutoFit/>
          </a:bodyPr>
          <a:lstStyle/>
          <a:p>
            <a:pPr algn="r"/>
            <a:r>
              <a:rPr lang="en-AU" sz="2800" b="1" dirty="0">
                <a:solidFill>
                  <a:schemeClr val="tx1">
                    <a:lumMod val="10000"/>
                  </a:schemeClr>
                </a:solidFill>
                <a:latin typeface="Arial" panose="020B0604020202020204" pitchFamily="34" charset="0"/>
                <a:cs typeface="Arial" panose="020B0604020202020204" pitchFamily="34" charset="0"/>
              </a:rPr>
              <a:t> monochronic</a:t>
            </a:r>
            <a:r>
              <a:rPr lang="en-AU" sz="2800" dirty="0">
                <a:solidFill>
                  <a:schemeClr val="tx1">
                    <a:lumMod val="10000"/>
                  </a:schemeClr>
                </a:solidFill>
                <a:latin typeface="Arial" panose="020B0604020202020204" pitchFamily="34" charset="0"/>
                <a:cs typeface="Arial" panose="020B0604020202020204" pitchFamily="34" charset="0"/>
              </a:rPr>
              <a:t> (time is linear, segmented, structured, scheduled, punctual, deadlines, interruptions are disruptive)</a:t>
            </a:r>
            <a:endParaRPr lang="en-US" sz="2800" dirty="0">
              <a:solidFill>
                <a:schemeClr val="tx1">
                  <a:lumMod val="1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CE6DD51-D43C-EDDD-27AF-56BD3077A89A}"/>
              </a:ext>
            </a:extLst>
          </p:cNvPr>
          <p:cNvSpPr txBox="1"/>
          <p:nvPr/>
        </p:nvSpPr>
        <p:spPr>
          <a:xfrm>
            <a:off x="6554803" y="4933079"/>
            <a:ext cx="5276435" cy="1384995"/>
          </a:xfrm>
          <a:prstGeom prst="rect">
            <a:avLst/>
          </a:prstGeom>
          <a:solidFill>
            <a:schemeClr val="accent4">
              <a:lumMod val="20000"/>
              <a:lumOff val="80000"/>
            </a:schemeClr>
          </a:solidFill>
        </p:spPr>
        <p:txBody>
          <a:bodyPr wrap="square">
            <a:spAutoFit/>
          </a:bodyPr>
          <a:lstStyle/>
          <a:p>
            <a:pPr algn="r"/>
            <a:r>
              <a:rPr lang="en-AU" sz="2800" b="0" i="0" u="none" strike="noStrike" dirty="0">
                <a:solidFill>
                  <a:srgbClr val="000000"/>
                </a:solidFill>
                <a:effectLst/>
                <a:latin typeface="Arial" panose="020B0604020202020204" pitchFamily="34" charset="0"/>
                <a:cs typeface="Arial" panose="020B0604020202020204" pitchFamily="34" charset="0"/>
              </a:rPr>
              <a:t>Be organized and punctual, and ensure that schedules and deadlines are respected</a:t>
            </a:r>
            <a:endParaRPr lang="en-AU"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C5BD3E9-25EF-F6A6-E172-B987E48D675B}"/>
              </a:ext>
            </a:extLst>
          </p:cNvPr>
          <p:cNvSpPr txBox="1"/>
          <p:nvPr/>
        </p:nvSpPr>
        <p:spPr>
          <a:xfrm>
            <a:off x="360761" y="4931112"/>
            <a:ext cx="5276435" cy="1384995"/>
          </a:xfrm>
          <a:prstGeom prst="rect">
            <a:avLst/>
          </a:prstGeom>
          <a:solidFill>
            <a:schemeClr val="accent4">
              <a:lumMod val="20000"/>
              <a:lumOff val="80000"/>
            </a:schemeClr>
          </a:solidFill>
        </p:spPr>
        <p:txBody>
          <a:bodyPr wrap="square">
            <a:spAutoFit/>
          </a:bodyPr>
          <a:lstStyle/>
          <a:p>
            <a:r>
              <a:rPr lang="en-AU" sz="2800" dirty="0">
                <a:solidFill>
                  <a:srgbClr val="000000"/>
                </a:solidFill>
                <a:latin typeface="Arial" panose="020B0604020202020204" pitchFamily="34" charset="0"/>
                <a:cs typeface="Arial" panose="020B0604020202020204" pitchFamily="34" charset="0"/>
              </a:rPr>
              <a:t>Show understanding and flexibility, and focus on the significance of events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45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1581ED-10E7-C916-1794-F00EFDEBDE87}"/>
              </a:ext>
            </a:extLst>
          </p:cNvPr>
          <p:cNvSpPr txBox="1"/>
          <p:nvPr/>
        </p:nvSpPr>
        <p:spPr>
          <a:xfrm>
            <a:off x="-1" y="1823988"/>
            <a:ext cx="12191999" cy="1077218"/>
          </a:xfrm>
          <a:prstGeom prst="rect">
            <a:avLst/>
          </a:prstGeom>
          <a:solidFill>
            <a:schemeClr val="accent5">
              <a:lumMod val="20000"/>
              <a:lumOff val="80000"/>
            </a:schemeClr>
          </a:solidFill>
        </p:spPr>
        <p:txBody>
          <a:bodyPr wrap="square" rtlCol="0">
            <a:spAutoFit/>
          </a:bodyPr>
          <a:lstStyle/>
          <a:p>
            <a:pPr algn="ctr"/>
            <a:r>
              <a:rPr lang="en-GB"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Task and Relationship</a:t>
            </a:r>
            <a:endParaRPr lang="en-GB" sz="2800" b="1" i="1" dirty="0">
              <a:solidFill>
                <a:schemeClr val="accent5">
                  <a:lumMod val="20000"/>
                  <a:lumOff val="8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goal driven </a:t>
            </a: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&lt;……………….………………………&gt; </a:t>
            </a:r>
            <a:r>
              <a:rPr lang="en-AU"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nurturing relationships</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8FDA92-CEEC-53CB-F9BB-8C23624535F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Differences that Confuse</a:t>
            </a:r>
          </a:p>
        </p:txBody>
      </p:sp>
      <p:sp>
        <p:nvSpPr>
          <p:cNvPr id="2" name="TextBox 1">
            <a:extLst>
              <a:ext uri="{FF2B5EF4-FFF2-40B4-BE49-F238E27FC236}">
                <a16:creationId xmlns:a16="http://schemas.microsoft.com/office/drawing/2014/main" id="{CF2BF701-5E71-AE5C-86A6-A6D9070081F3}"/>
              </a:ext>
            </a:extLst>
          </p:cNvPr>
          <p:cNvSpPr txBox="1"/>
          <p:nvPr/>
        </p:nvSpPr>
        <p:spPr>
          <a:xfrm>
            <a:off x="6676723" y="3248659"/>
            <a:ext cx="5154515" cy="3108543"/>
          </a:xfrm>
          <a:prstGeom prst="rect">
            <a:avLst/>
          </a:prstGeom>
          <a:solidFill>
            <a:schemeClr val="accent4">
              <a:lumMod val="20000"/>
              <a:lumOff val="80000"/>
            </a:schemeClr>
          </a:solidFill>
        </p:spPr>
        <p:txBody>
          <a:bodyPr wrap="square">
            <a:spAutoFit/>
          </a:bodyPr>
          <a:lstStyle/>
          <a:p>
            <a:pPr algn="r"/>
            <a:r>
              <a:rPr lang="en-AU" sz="2800" b="0" i="0" u="none" strike="noStrike" dirty="0">
                <a:solidFill>
                  <a:srgbClr val="000000"/>
                </a:solidFill>
                <a:effectLst/>
                <a:latin typeface="Arial" panose="020B0604020202020204" pitchFamily="34" charset="0"/>
                <a:cs typeface="Arial" panose="020B0604020202020204" pitchFamily="34" charset="0"/>
              </a:rPr>
              <a:t>Invest time in building trust and personal connections; allow for flexible schedules and an indirect approach to communication; </a:t>
            </a:r>
            <a:r>
              <a:rPr lang="en-AU" sz="2800" dirty="0">
                <a:solidFill>
                  <a:srgbClr val="000000"/>
                </a:solidFill>
                <a:latin typeface="Arial" panose="020B0604020202020204" pitchFamily="34" charset="0"/>
                <a:cs typeface="Arial" panose="020B0604020202020204" pitchFamily="34" charset="0"/>
              </a:rPr>
              <a:t>s</a:t>
            </a:r>
            <a:r>
              <a:rPr lang="en-AU" sz="2800" b="0" i="0" u="none" strike="noStrike" dirty="0">
                <a:solidFill>
                  <a:srgbClr val="000000"/>
                </a:solidFill>
                <a:effectLst/>
                <a:latin typeface="Arial" panose="020B0604020202020204" pitchFamily="34" charset="0"/>
                <a:cs typeface="Arial" panose="020B0604020202020204" pitchFamily="34" charset="0"/>
              </a:rPr>
              <a:t>how respect for their relationships and social norms</a:t>
            </a:r>
            <a:endParaRPr lang="en-AU"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5EE4F62-E0ED-67B3-74BB-59DEF8DB9DFA}"/>
              </a:ext>
            </a:extLst>
          </p:cNvPr>
          <p:cNvSpPr txBox="1"/>
          <p:nvPr/>
        </p:nvSpPr>
        <p:spPr>
          <a:xfrm>
            <a:off x="360761" y="3246692"/>
            <a:ext cx="5154515" cy="2677656"/>
          </a:xfrm>
          <a:prstGeom prst="rect">
            <a:avLst/>
          </a:prstGeom>
          <a:solidFill>
            <a:schemeClr val="accent4">
              <a:lumMod val="20000"/>
              <a:lumOff val="80000"/>
            </a:schemeClr>
          </a:solidFill>
        </p:spPr>
        <p:txBody>
          <a:bodyPr wrap="square">
            <a:spAutoFit/>
          </a:bodyPr>
          <a:lstStyle/>
          <a:p>
            <a:r>
              <a:rPr lang="en-AU" sz="2800" dirty="0">
                <a:solidFill>
                  <a:srgbClr val="000000"/>
                </a:solidFill>
                <a:latin typeface="Arial" panose="020B0604020202020204" pitchFamily="34" charset="0"/>
                <a:cs typeface="Arial" panose="020B0604020202020204" pitchFamily="34" charset="0"/>
              </a:rPr>
              <a:t>Be clear, concise, and organized; focus on meeting deadlines and achieving results; respect their need for efficiency and direct communication</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23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1581ED-10E7-C916-1794-F00EFDEBDE87}"/>
              </a:ext>
            </a:extLst>
          </p:cNvPr>
          <p:cNvSpPr txBox="1"/>
          <p:nvPr/>
        </p:nvSpPr>
        <p:spPr>
          <a:xfrm>
            <a:off x="-1" y="1823988"/>
            <a:ext cx="12191999" cy="1077218"/>
          </a:xfrm>
          <a:prstGeom prst="rect">
            <a:avLst/>
          </a:prstGeom>
          <a:solidFill>
            <a:schemeClr val="accent3">
              <a:lumMod val="20000"/>
              <a:lumOff val="80000"/>
            </a:schemeClr>
          </a:solidFill>
        </p:spPr>
        <p:txBody>
          <a:bodyPr wrap="square" rtlCol="0">
            <a:spAutoFit/>
          </a:bodyPr>
          <a:lstStyle/>
          <a:p>
            <a:pPr algn="ctr"/>
            <a:r>
              <a:rPr lang="en-GB"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Individualism and Collectivism</a:t>
            </a:r>
            <a:endParaRPr lang="en-GB" sz="2800" b="1" i="1" dirty="0">
              <a:solidFill>
                <a:schemeClr val="accent5">
                  <a:lumMod val="20000"/>
                  <a:lumOff val="8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independent </a:t>
            </a: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&lt;………………………………………………&gt; </a:t>
            </a:r>
            <a:r>
              <a:rPr lang="en-AU"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 of a group</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8FDA92-CEEC-53CB-F9BB-8C23624535F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Differences that Confuse</a:t>
            </a:r>
          </a:p>
        </p:txBody>
      </p:sp>
      <p:sp>
        <p:nvSpPr>
          <p:cNvPr id="2" name="TextBox 1">
            <a:extLst>
              <a:ext uri="{FF2B5EF4-FFF2-40B4-BE49-F238E27FC236}">
                <a16:creationId xmlns:a16="http://schemas.microsoft.com/office/drawing/2014/main" id="{5833EF0B-ACCA-CC00-4BAB-AE228DFF2E14}"/>
              </a:ext>
            </a:extLst>
          </p:cNvPr>
          <p:cNvSpPr txBox="1"/>
          <p:nvPr/>
        </p:nvSpPr>
        <p:spPr>
          <a:xfrm>
            <a:off x="6676723" y="3248659"/>
            <a:ext cx="5154515" cy="3108543"/>
          </a:xfrm>
          <a:prstGeom prst="rect">
            <a:avLst/>
          </a:prstGeom>
          <a:solidFill>
            <a:schemeClr val="accent4">
              <a:lumMod val="20000"/>
              <a:lumOff val="80000"/>
            </a:schemeClr>
          </a:solidFill>
        </p:spPr>
        <p:txBody>
          <a:bodyPr wrap="square">
            <a:spAutoFit/>
          </a:bodyPr>
          <a:lstStyle/>
          <a:p>
            <a:pPr algn="r"/>
            <a:r>
              <a:rPr lang="en-AU" sz="2800" b="0" i="0" u="none" strike="noStrike" dirty="0">
                <a:solidFill>
                  <a:srgbClr val="000000"/>
                </a:solidFill>
                <a:effectLst/>
                <a:latin typeface="Arial" panose="020B0604020202020204" pitchFamily="34" charset="0"/>
                <a:cs typeface="Arial" panose="020B0604020202020204" pitchFamily="34" charset="0"/>
              </a:rPr>
              <a:t>Be mindful of how your actions affect the group and strive to build strong, trusting relationships; understand that decisions may involve consulting or seeking approval from group members</a:t>
            </a:r>
            <a:endParaRPr lang="en-AU"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C7A47DA-7002-4D02-BCED-CBDCB9951E46}"/>
              </a:ext>
            </a:extLst>
          </p:cNvPr>
          <p:cNvSpPr txBox="1"/>
          <p:nvPr/>
        </p:nvSpPr>
        <p:spPr>
          <a:xfrm>
            <a:off x="360761" y="3246692"/>
            <a:ext cx="5154515" cy="2677656"/>
          </a:xfrm>
          <a:prstGeom prst="rect">
            <a:avLst/>
          </a:prstGeom>
          <a:solidFill>
            <a:schemeClr val="accent4">
              <a:lumMod val="20000"/>
              <a:lumOff val="80000"/>
            </a:schemeClr>
          </a:solidFill>
        </p:spPr>
        <p:txBody>
          <a:bodyPr wrap="square">
            <a:spAutoFit/>
          </a:bodyPr>
          <a:lstStyle/>
          <a:p>
            <a:r>
              <a:rPr lang="en-AU" sz="2800" dirty="0">
                <a:solidFill>
                  <a:srgbClr val="000000"/>
                </a:solidFill>
                <a:latin typeface="Arial" panose="020B0604020202020204" pitchFamily="34" charset="0"/>
                <a:cs typeface="Arial" panose="020B0604020202020204" pitchFamily="34" charset="0"/>
              </a:rPr>
              <a:t>Recognize and respect individual autonomy and personal responsibility; be aware that people may prioritize their own interests when making decisions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30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1581ED-10E7-C916-1794-F00EFDEBDE87}"/>
              </a:ext>
            </a:extLst>
          </p:cNvPr>
          <p:cNvSpPr txBox="1"/>
          <p:nvPr/>
        </p:nvSpPr>
        <p:spPr>
          <a:xfrm>
            <a:off x="-1" y="1823988"/>
            <a:ext cx="12191999" cy="1077218"/>
          </a:xfrm>
          <a:prstGeom prst="rect">
            <a:avLst/>
          </a:prstGeom>
          <a:solidFill>
            <a:schemeClr val="accent6">
              <a:lumMod val="20000"/>
              <a:lumOff val="80000"/>
            </a:schemeClr>
          </a:solidFill>
        </p:spPr>
        <p:txBody>
          <a:bodyPr wrap="square" rtlCol="0">
            <a:spAutoFit/>
          </a:bodyPr>
          <a:lstStyle/>
          <a:p>
            <a:pPr algn="ctr"/>
            <a:r>
              <a:rPr lang="en-GB"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Categorical and Holistic Thinking</a:t>
            </a:r>
            <a:endParaRPr lang="en-GB" sz="2800" b="1" i="1" dirty="0">
              <a:solidFill>
                <a:schemeClr val="accent5">
                  <a:lumMod val="20000"/>
                  <a:lumOff val="8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two-dimensional </a:t>
            </a: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&lt;…………….……………………………&gt; </a:t>
            </a:r>
            <a:r>
              <a:rPr lang="en-AU"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part of a whole</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8FDA92-CEEC-53CB-F9BB-8C23624535F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Differences that Confuse</a:t>
            </a:r>
          </a:p>
        </p:txBody>
      </p:sp>
      <p:sp>
        <p:nvSpPr>
          <p:cNvPr id="2" name="TextBox 1">
            <a:extLst>
              <a:ext uri="{FF2B5EF4-FFF2-40B4-BE49-F238E27FC236}">
                <a16:creationId xmlns:a16="http://schemas.microsoft.com/office/drawing/2014/main" id="{AF116C85-AB99-EB87-AD72-D5976254597E}"/>
              </a:ext>
            </a:extLst>
          </p:cNvPr>
          <p:cNvSpPr txBox="1"/>
          <p:nvPr/>
        </p:nvSpPr>
        <p:spPr>
          <a:xfrm>
            <a:off x="6676723" y="3248659"/>
            <a:ext cx="5154515" cy="3108543"/>
          </a:xfrm>
          <a:prstGeom prst="rect">
            <a:avLst/>
          </a:prstGeom>
          <a:solidFill>
            <a:schemeClr val="accent4">
              <a:lumMod val="20000"/>
              <a:lumOff val="80000"/>
            </a:schemeClr>
          </a:solidFill>
        </p:spPr>
        <p:txBody>
          <a:bodyPr wrap="square">
            <a:spAutoFit/>
          </a:bodyPr>
          <a:lstStyle/>
          <a:p>
            <a:pPr algn="r"/>
            <a:r>
              <a:rPr lang="en-AU" sz="2800" b="0" i="0" u="none" strike="noStrike" dirty="0">
                <a:solidFill>
                  <a:srgbClr val="000000"/>
                </a:solidFill>
                <a:effectLst/>
                <a:latin typeface="Arial" panose="020B0604020202020204" pitchFamily="34" charset="0"/>
                <a:cs typeface="Arial" panose="020B0604020202020204" pitchFamily="34" charset="0"/>
              </a:rPr>
              <a:t>Present information in a way that highlights the broader context and interrelationships; </a:t>
            </a:r>
            <a:r>
              <a:rPr lang="en-AU" sz="2800" dirty="0">
                <a:solidFill>
                  <a:srgbClr val="000000"/>
                </a:solidFill>
                <a:latin typeface="Arial" panose="020B0604020202020204" pitchFamily="34" charset="0"/>
                <a:cs typeface="Arial" panose="020B0604020202020204" pitchFamily="34" charset="0"/>
              </a:rPr>
              <a:t>b</a:t>
            </a:r>
            <a:r>
              <a:rPr lang="en-AU" sz="2800" b="0" i="0" u="none" strike="noStrike" dirty="0">
                <a:solidFill>
                  <a:srgbClr val="000000"/>
                </a:solidFill>
                <a:effectLst/>
                <a:latin typeface="Arial" panose="020B0604020202020204" pitchFamily="34" charset="0"/>
                <a:cs typeface="Arial" panose="020B0604020202020204" pitchFamily="34" charset="0"/>
              </a:rPr>
              <a:t>e open to discussing how different factors influence each other and consider the overall system when making decisions</a:t>
            </a:r>
            <a:endParaRPr lang="en-AU"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58EDC2-6469-1321-945C-1291B5A23216}"/>
              </a:ext>
            </a:extLst>
          </p:cNvPr>
          <p:cNvSpPr txBox="1"/>
          <p:nvPr/>
        </p:nvSpPr>
        <p:spPr>
          <a:xfrm>
            <a:off x="360761" y="3246692"/>
            <a:ext cx="5154515" cy="2246769"/>
          </a:xfrm>
          <a:prstGeom prst="rect">
            <a:avLst/>
          </a:prstGeom>
          <a:solidFill>
            <a:schemeClr val="accent4">
              <a:lumMod val="20000"/>
              <a:lumOff val="80000"/>
            </a:schemeClr>
          </a:solidFill>
        </p:spPr>
        <p:txBody>
          <a:bodyPr wrap="square">
            <a:spAutoFit/>
          </a:bodyPr>
          <a:lstStyle/>
          <a:p>
            <a:r>
              <a:rPr lang="en-AU" sz="2800" b="0" i="0" u="none" strike="noStrike" dirty="0">
                <a:solidFill>
                  <a:srgbClr val="000000"/>
                </a:solidFill>
                <a:effectLst/>
                <a:latin typeface="Arial" panose="020B0604020202020204" pitchFamily="34" charset="0"/>
                <a:cs typeface="Arial" panose="020B0604020202020204" pitchFamily="34" charset="0"/>
              </a:rPr>
              <a:t>Provide clear, organized information with well-defined categories; use logical, step-by-step explanations and be precise in your communication</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348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1581ED-10E7-C916-1794-F00EFDEBDE87}"/>
              </a:ext>
            </a:extLst>
          </p:cNvPr>
          <p:cNvSpPr txBox="1"/>
          <p:nvPr/>
        </p:nvSpPr>
        <p:spPr>
          <a:xfrm>
            <a:off x="-1" y="1823988"/>
            <a:ext cx="12191999" cy="1077218"/>
          </a:xfrm>
          <a:prstGeom prst="rect">
            <a:avLst/>
          </a:prstGeom>
          <a:solidFill>
            <a:schemeClr val="accent1">
              <a:lumMod val="20000"/>
              <a:lumOff val="80000"/>
            </a:schemeClr>
          </a:solidFill>
        </p:spPr>
        <p:txBody>
          <a:bodyPr wrap="square" rtlCol="0">
            <a:spAutoFit/>
          </a:bodyPr>
          <a:lstStyle/>
          <a:p>
            <a:pPr algn="ctr"/>
            <a:r>
              <a:rPr lang="en-GB"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Linear or Curved Logic</a:t>
            </a:r>
            <a:endParaRPr lang="en-GB" sz="2800" b="1" i="1" dirty="0">
              <a:solidFill>
                <a:schemeClr val="accent5">
                  <a:lumMod val="20000"/>
                  <a:lumOff val="8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linear and direct </a:t>
            </a: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&lt;……………..…………………………&gt; </a:t>
            </a:r>
            <a:r>
              <a:rPr lang="en-AU"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spiral and indirect</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8FDA92-CEEC-53CB-F9BB-8C23624535F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Differences that Confuse</a:t>
            </a:r>
          </a:p>
        </p:txBody>
      </p:sp>
      <p:sp>
        <p:nvSpPr>
          <p:cNvPr id="2" name="TextBox 1">
            <a:extLst>
              <a:ext uri="{FF2B5EF4-FFF2-40B4-BE49-F238E27FC236}">
                <a16:creationId xmlns:a16="http://schemas.microsoft.com/office/drawing/2014/main" id="{34E69161-6809-BDD0-7971-9732B54DD749}"/>
              </a:ext>
            </a:extLst>
          </p:cNvPr>
          <p:cNvSpPr txBox="1"/>
          <p:nvPr/>
        </p:nvSpPr>
        <p:spPr>
          <a:xfrm>
            <a:off x="6676723" y="3248659"/>
            <a:ext cx="5154515" cy="2677656"/>
          </a:xfrm>
          <a:prstGeom prst="rect">
            <a:avLst/>
          </a:prstGeom>
          <a:solidFill>
            <a:schemeClr val="accent4">
              <a:lumMod val="20000"/>
              <a:lumOff val="80000"/>
            </a:schemeClr>
          </a:solidFill>
        </p:spPr>
        <p:txBody>
          <a:bodyPr wrap="square">
            <a:spAutoFit/>
          </a:bodyPr>
          <a:lstStyle/>
          <a:p>
            <a:pPr algn="r"/>
            <a:r>
              <a:rPr lang="en-AU" sz="2800" dirty="0">
                <a:solidFill>
                  <a:srgbClr val="000000"/>
                </a:solidFill>
                <a:latin typeface="Arial" panose="020B0604020202020204" pitchFamily="34" charset="0"/>
                <a:cs typeface="Arial" panose="020B0604020202020204" pitchFamily="34" charset="0"/>
              </a:rPr>
              <a:t>Have </a:t>
            </a:r>
            <a:r>
              <a:rPr lang="en-AU" sz="2800" b="0" i="0" u="none" strike="noStrike" dirty="0">
                <a:solidFill>
                  <a:srgbClr val="000000"/>
                </a:solidFill>
                <a:effectLst/>
                <a:latin typeface="Arial" panose="020B0604020202020204" pitchFamily="34" charset="0"/>
                <a:cs typeface="Arial" panose="020B0604020202020204" pitchFamily="34" charset="0"/>
              </a:rPr>
              <a:t>a more nuanced, context-driven discussion; appreciate importance of relationships and the broader context; be flexible in problem-solving and decision-making</a:t>
            </a:r>
            <a:endParaRPr lang="en-AU"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DF498BC-C64E-F502-0968-C95799A54C80}"/>
              </a:ext>
            </a:extLst>
          </p:cNvPr>
          <p:cNvSpPr txBox="1"/>
          <p:nvPr/>
        </p:nvSpPr>
        <p:spPr>
          <a:xfrm>
            <a:off x="360761" y="3246692"/>
            <a:ext cx="5154515" cy="2677656"/>
          </a:xfrm>
          <a:prstGeom prst="rect">
            <a:avLst/>
          </a:prstGeom>
          <a:solidFill>
            <a:schemeClr val="accent4">
              <a:lumMod val="20000"/>
              <a:lumOff val="80000"/>
            </a:schemeClr>
          </a:solidFill>
        </p:spPr>
        <p:txBody>
          <a:bodyPr wrap="square">
            <a:spAutoFit/>
          </a:bodyPr>
          <a:lstStyle/>
          <a:p>
            <a:r>
              <a:rPr lang="en-AU" sz="2800" b="0" i="0" u="none" strike="noStrike" dirty="0">
                <a:solidFill>
                  <a:srgbClr val="000000"/>
                </a:solidFill>
                <a:effectLst/>
                <a:latin typeface="Arial" panose="020B0604020202020204" pitchFamily="34" charset="0"/>
                <a:cs typeface="Arial" panose="020B0604020202020204" pitchFamily="34" charset="0"/>
              </a:rPr>
              <a:t>Be clear, organized, and direct in communication; present information in a structured, logical manner and focus on delivering a straightforward argument or solution</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06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1581ED-10E7-C916-1794-F00EFDEBDE87}"/>
              </a:ext>
            </a:extLst>
          </p:cNvPr>
          <p:cNvSpPr txBox="1"/>
          <p:nvPr/>
        </p:nvSpPr>
        <p:spPr>
          <a:xfrm>
            <a:off x="-1" y="1823988"/>
            <a:ext cx="12191999" cy="1077218"/>
          </a:xfrm>
          <a:prstGeom prst="rect">
            <a:avLst/>
          </a:prstGeom>
          <a:solidFill>
            <a:schemeClr val="bg2">
              <a:lumMod val="20000"/>
              <a:lumOff val="80000"/>
            </a:schemeClr>
          </a:solidFill>
        </p:spPr>
        <p:txBody>
          <a:bodyPr wrap="square" rtlCol="0">
            <a:spAutoFit/>
          </a:bodyPr>
          <a:lstStyle/>
          <a:p>
            <a:pPr algn="ctr"/>
            <a:r>
              <a:rPr lang="en-GB"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 or Ascribed Status</a:t>
            </a:r>
            <a:endParaRPr lang="en-GB" sz="2800" b="1" i="1" dirty="0">
              <a:solidFill>
                <a:schemeClr val="accent5">
                  <a:lumMod val="20000"/>
                  <a:lumOff val="8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status is through diligence </a:t>
            </a: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&lt;…….………………………&gt; </a:t>
            </a:r>
            <a:r>
              <a:rPr lang="en-AU"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status is ascribed</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8FDA92-CEEC-53CB-F9BB-8C23624535F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Differences that Confuse</a:t>
            </a:r>
          </a:p>
        </p:txBody>
      </p:sp>
      <p:sp>
        <p:nvSpPr>
          <p:cNvPr id="2" name="TextBox 1">
            <a:extLst>
              <a:ext uri="{FF2B5EF4-FFF2-40B4-BE49-F238E27FC236}">
                <a16:creationId xmlns:a16="http://schemas.microsoft.com/office/drawing/2014/main" id="{3A7FF516-B8EE-8082-2D1D-557A5ACEFC8C}"/>
              </a:ext>
            </a:extLst>
          </p:cNvPr>
          <p:cNvSpPr txBox="1"/>
          <p:nvPr/>
        </p:nvSpPr>
        <p:spPr>
          <a:xfrm>
            <a:off x="6676723" y="3248659"/>
            <a:ext cx="5154515" cy="3108543"/>
          </a:xfrm>
          <a:prstGeom prst="rect">
            <a:avLst/>
          </a:prstGeom>
          <a:solidFill>
            <a:schemeClr val="accent4">
              <a:lumMod val="20000"/>
              <a:lumOff val="80000"/>
            </a:schemeClr>
          </a:solidFill>
        </p:spPr>
        <p:txBody>
          <a:bodyPr wrap="square">
            <a:spAutoFit/>
          </a:bodyPr>
          <a:lstStyle/>
          <a:p>
            <a:pPr algn="r"/>
            <a:r>
              <a:rPr lang="en-AU" sz="2800" dirty="0">
                <a:solidFill>
                  <a:srgbClr val="000000"/>
                </a:solidFill>
                <a:latin typeface="Arial" panose="020B0604020202020204" pitchFamily="34" charset="0"/>
                <a:cs typeface="Arial" panose="020B0604020202020204" pitchFamily="34" charset="0"/>
              </a:rPr>
              <a:t>Respect traditional roles and hierarchical structures; appreciate the importance of inherited status and social background in shaping individuals' roles and expectations</a:t>
            </a:r>
            <a:endParaRPr lang="en-AU"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81C9A26-1097-7420-4486-670B5209A411}"/>
              </a:ext>
            </a:extLst>
          </p:cNvPr>
          <p:cNvSpPr txBox="1"/>
          <p:nvPr/>
        </p:nvSpPr>
        <p:spPr>
          <a:xfrm>
            <a:off x="360761" y="3246692"/>
            <a:ext cx="5154515" cy="3108543"/>
          </a:xfrm>
          <a:prstGeom prst="rect">
            <a:avLst/>
          </a:prstGeom>
          <a:solidFill>
            <a:schemeClr val="accent4">
              <a:lumMod val="20000"/>
              <a:lumOff val="80000"/>
            </a:schemeClr>
          </a:solidFill>
        </p:spPr>
        <p:txBody>
          <a:bodyPr wrap="square">
            <a:spAutoFit/>
          </a:bodyPr>
          <a:lstStyle/>
          <a:p>
            <a:r>
              <a:rPr lang="en-AU" sz="2800" b="0" i="0" u="none" strike="noStrike" dirty="0">
                <a:solidFill>
                  <a:srgbClr val="000000"/>
                </a:solidFill>
                <a:effectLst/>
                <a:latin typeface="Arial" panose="020B0604020202020204" pitchFamily="34" charset="0"/>
                <a:cs typeface="Arial" panose="020B0604020202020204" pitchFamily="34" charset="0"/>
              </a:rPr>
              <a:t>Recognize and value individual accomplishments and contributions; evaluate people based on their skills and performance; encourage personal development and merit-based recognition</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05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1581ED-10E7-C916-1794-F00EFDEBDE87}"/>
              </a:ext>
            </a:extLst>
          </p:cNvPr>
          <p:cNvSpPr txBox="1"/>
          <p:nvPr/>
        </p:nvSpPr>
        <p:spPr>
          <a:xfrm>
            <a:off x="-1" y="1823988"/>
            <a:ext cx="12191999" cy="1077218"/>
          </a:xfrm>
          <a:prstGeom prst="rect">
            <a:avLst/>
          </a:prstGeom>
          <a:solidFill>
            <a:schemeClr val="bg1">
              <a:lumMod val="85000"/>
            </a:schemeClr>
          </a:solidFill>
        </p:spPr>
        <p:txBody>
          <a:bodyPr wrap="square" rtlCol="0">
            <a:spAutoFit/>
          </a:bodyPr>
          <a:lstStyle/>
          <a:p>
            <a:pPr algn="ctr"/>
            <a:r>
              <a:rPr lang="en-GB"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Guilt or Shame</a:t>
            </a:r>
            <a:endParaRPr lang="en-GB" sz="2800" b="1" i="1" dirty="0">
              <a:solidFill>
                <a:schemeClr val="accent5">
                  <a:lumMod val="20000"/>
                  <a:lumOff val="8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avoiding wrongdoing </a:t>
            </a: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&lt;…………………….……………&gt; </a:t>
            </a:r>
            <a:r>
              <a:rPr lang="en-AU"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upholding honour</a:t>
            </a:r>
            <a:endParaRPr lang="en-US"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8FDA92-CEEC-53CB-F9BB-8C23624535F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Differences that Confuse</a:t>
            </a:r>
          </a:p>
        </p:txBody>
      </p:sp>
      <p:sp>
        <p:nvSpPr>
          <p:cNvPr id="2" name="TextBox 1">
            <a:extLst>
              <a:ext uri="{FF2B5EF4-FFF2-40B4-BE49-F238E27FC236}">
                <a16:creationId xmlns:a16="http://schemas.microsoft.com/office/drawing/2014/main" id="{E32A0497-D140-ECD6-C91E-8BA02B855902}"/>
              </a:ext>
            </a:extLst>
          </p:cNvPr>
          <p:cNvSpPr txBox="1"/>
          <p:nvPr/>
        </p:nvSpPr>
        <p:spPr>
          <a:xfrm>
            <a:off x="6676723" y="3248659"/>
            <a:ext cx="5154515" cy="3108543"/>
          </a:xfrm>
          <a:prstGeom prst="rect">
            <a:avLst/>
          </a:prstGeom>
          <a:solidFill>
            <a:schemeClr val="accent4">
              <a:lumMod val="20000"/>
              <a:lumOff val="80000"/>
            </a:schemeClr>
          </a:solidFill>
        </p:spPr>
        <p:txBody>
          <a:bodyPr wrap="square">
            <a:spAutoFit/>
          </a:bodyPr>
          <a:lstStyle/>
          <a:p>
            <a:pPr algn="r"/>
            <a:r>
              <a:rPr lang="en-AU" sz="2800" dirty="0">
                <a:solidFill>
                  <a:srgbClr val="000000"/>
                </a:solidFill>
                <a:latin typeface="Arial" panose="020B0604020202020204" pitchFamily="34" charset="0"/>
                <a:cs typeface="Arial" panose="020B0604020202020204" pitchFamily="34" charset="0"/>
              </a:rPr>
              <a:t>Be sensitive to actions or comments that lead to feelings of shame or humiliation; recognize importance of social standing and family honour in shaping individuals’ responses and behaviours</a:t>
            </a:r>
            <a:endParaRPr lang="en-AU"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F222A4B-85D4-CD5D-B6E1-02BF97AD924E}"/>
              </a:ext>
            </a:extLst>
          </p:cNvPr>
          <p:cNvSpPr txBox="1"/>
          <p:nvPr/>
        </p:nvSpPr>
        <p:spPr>
          <a:xfrm>
            <a:off x="360761" y="3246692"/>
            <a:ext cx="5154515" cy="3108543"/>
          </a:xfrm>
          <a:prstGeom prst="rect">
            <a:avLst/>
          </a:prstGeom>
          <a:solidFill>
            <a:schemeClr val="accent4">
              <a:lumMod val="20000"/>
              <a:lumOff val="80000"/>
            </a:schemeClr>
          </a:solidFill>
        </p:spPr>
        <p:txBody>
          <a:bodyPr wrap="square">
            <a:spAutoFit/>
          </a:bodyPr>
          <a:lstStyle/>
          <a:p>
            <a:r>
              <a:rPr lang="en-AU" sz="2800" dirty="0">
                <a:solidFill>
                  <a:srgbClr val="000000"/>
                </a:solidFill>
                <a:latin typeface="Arial" panose="020B0604020202020204" pitchFamily="34" charset="0"/>
                <a:cs typeface="Arial" panose="020B0604020202020204" pitchFamily="34" charset="0"/>
              </a:rPr>
              <a:t>A</a:t>
            </a:r>
            <a:r>
              <a:rPr lang="en-AU" sz="2800" b="0" i="0" u="none" strike="noStrike" dirty="0">
                <a:solidFill>
                  <a:srgbClr val="000000"/>
                </a:solidFill>
                <a:effectLst/>
                <a:latin typeface="Arial" panose="020B0604020202020204" pitchFamily="34" charset="0"/>
                <a:cs typeface="Arial" panose="020B0604020202020204" pitchFamily="34" charset="0"/>
              </a:rPr>
              <a:t>ddress specific behaviours and actions; </a:t>
            </a:r>
            <a:r>
              <a:rPr lang="en-AU" sz="2800" dirty="0">
                <a:solidFill>
                  <a:srgbClr val="000000"/>
                </a:solidFill>
                <a:latin typeface="Arial" panose="020B0604020202020204" pitchFamily="34" charset="0"/>
                <a:cs typeface="Arial" panose="020B0604020202020204" pitchFamily="34" charset="0"/>
              </a:rPr>
              <a:t>e</a:t>
            </a:r>
            <a:r>
              <a:rPr lang="en-AU" sz="2800" b="0" i="0" u="none" strike="noStrike" dirty="0">
                <a:solidFill>
                  <a:srgbClr val="000000"/>
                </a:solidFill>
                <a:effectLst/>
                <a:latin typeface="Arial" panose="020B0604020202020204" pitchFamily="34" charset="0"/>
                <a:cs typeface="Arial" panose="020B0604020202020204" pitchFamily="34" charset="0"/>
              </a:rPr>
              <a:t>ncourage self-reflection and personal responsibility; provide opportunities for individuals to make amends and demonstrate change</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79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865E0C-7E2B-8B47-912F-CAB7759AE91E}"/>
              </a:ext>
            </a:extLst>
          </p:cNvPr>
          <p:cNvSpPr txBox="1"/>
          <p:nvPr/>
        </p:nvSpPr>
        <p:spPr>
          <a:xfrm>
            <a:off x="-2711" y="1237100"/>
            <a:ext cx="12192000" cy="307777"/>
          </a:xfrm>
          <a:prstGeom prst="rect">
            <a:avLst/>
          </a:prstGeom>
          <a:noFill/>
        </p:spPr>
        <p:txBody>
          <a:bodyPr wrap="square">
            <a:spAutoFit/>
          </a:bodyPr>
          <a:lstStyle/>
          <a:p>
            <a:pPr algn="ctr"/>
            <a:r>
              <a:rPr lang="en-AU" sz="1400" dirty="0">
                <a:solidFill>
                  <a:schemeClr val="bg1">
                    <a:lumMod val="65000"/>
                  </a:schemeClr>
                </a:solidFill>
                <a:effectLst/>
                <a:latin typeface="Arial" panose="020B0604020202020204" pitchFamily="34" charset="0"/>
                <a:ea typeface="Times New Roman" panose="02020603050405020304" pitchFamily="18" charset="0"/>
              </a:rPr>
              <a:t>Erin Meyer: Low Context vs. High Context Societies</a:t>
            </a:r>
            <a:endParaRPr lang="en-AU" sz="1600" dirty="0">
              <a:solidFill>
                <a:schemeClr val="bg1">
                  <a:lumMod val="65000"/>
                </a:schemeClr>
              </a:solidFill>
              <a:effectLst/>
              <a:latin typeface="Arial" panose="020B060402020202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921581ED-10E7-C916-1794-F00EFDEBDE87}"/>
              </a:ext>
            </a:extLst>
          </p:cNvPr>
          <p:cNvSpPr txBox="1"/>
          <p:nvPr/>
        </p:nvSpPr>
        <p:spPr>
          <a:xfrm>
            <a:off x="-1" y="1823988"/>
            <a:ext cx="12191999" cy="523220"/>
          </a:xfrm>
          <a:prstGeom prst="rect">
            <a:avLst/>
          </a:prstGeom>
          <a:solidFill>
            <a:schemeClr val="tx2">
              <a:lumMod val="75000"/>
            </a:schemeClr>
          </a:solidFill>
        </p:spPr>
        <p:txBody>
          <a:bodyPr wrap="square" rtlCol="0">
            <a:spAutoFit/>
          </a:bodyPr>
          <a:lstStyle/>
          <a:p>
            <a:pPr algn="ctr"/>
            <a:r>
              <a:rPr lang="en-GB" sz="2800" dirty="0">
                <a:solidFill>
                  <a:schemeClr val="bg1">
                    <a:lumMod val="95000"/>
                  </a:schemeClr>
                </a:solidFill>
                <a:latin typeface="Arial" panose="020B0604020202020204" pitchFamily="34" charset="0"/>
                <a:ea typeface="Calibri" panose="020F0502020204030204" pitchFamily="34" charset="0"/>
                <a:cs typeface="Arial" panose="020B0604020202020204" pitchFamily="34" charset="0"/>
              </a:rPr>
              <a:t>low </a:t>
            </a:r>
            <a:r>
              <a:rPr lang="en-GB" sz="2800" dirty="0">
                <a:solidFill>
                  <a:schemeClr val="bg1">
                    <a:lumMod val="95000"/>
                  </a:schemeClr>
                </a:solidFill>
                <a:latin typeface="Arial" panose="020B0604020202020204" pitchFamily="34" charset="0"/>
                <a:ea typeface="Calibri" panose="020F0502020204030204" pitchFamily="34" charset="0"/>
                <a:cs typeface="Arial" panose="020B0604020202020204" pitchFamily="34" charset="0"/>
                <a:sym typeface="Wingdings" pitchFamily="2" charset="2"/>
              </a:rPr>
              <a:t>&lt;</a:t>
            </a:r>
            <a:r>
              <a:rPr lang="en-GB" sz="28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sym typeface="Wingdings" pitchFamily="2" charset="2"/>
              </a:rPr>
              <a:t>---------------------------------------------------------------------------------</a:t>
            </a:r>
            <a:r>
              <a:rPr lang="en-GB" sz="28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&gt; </a:t>
            </a:r>
            <a:r>
              <a:rPr lang="en-AU" sz="28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high</a:t>
            </a:r>
            <a:endParaRPr lang="en-US" sz="2800" dirty="0">
              <a:solidFill>
                <a:schemeClr val="bg1">
                  <a:lumMod val="9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8FDA92-CEEC-53CB-F9BB-8C23624535F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High or Low Context</a:t>
            </a:r>
          </a:p>
        </p:txBody>
      </p:sp>
      <p:sp>
        <p:nvSpPr>
          <p:cNvPr id="2" name="TextBox 1">
            <a:extLst>
              <a:ext uri="{FF2B5EF4-FFF2-40B4-BE49-F238E27FC236}">
                <a16:creationId xmlns:a16="http://schemas.microsoft.com/office/drawing/2014/main" id="{1D58867A-F7CD-CB6A-174E-2D54D2C80642}"/>
              </a:ext>
            </a:extLst>
          </p:cNvPr>
          <p:cNvSpPr txBox="1"/>
          <p:nvPr/>
        </p:nvSpPr>
        <p:spPr>
          <a:xfrm>
            <a:off x="308009" y="2549384"/>
            <a:ext cx="5373700" cy="1384995"/>
          </a:xfrm>
          <a:prstGeom prst="rect">
            <a:avLst/>
          </a:prstGeom>
          <a:noFill/>
        </p:spPr>
        <p:txBody>
          <a:bodyPr wrap="square" rtlCol="0">
            <a:spAutoFit/>
          </a:bodyPr>
          <a:lstStyle/>
          <a:p>
            <a:r>
              <a:rPr lang="en-AU" sz="2800" dirty="0">
                <a:solidFill>
                  <a:schemeClr val="tx1">
                    <a:lumMod val="10000"/>
                  </a:schemeClr>
                </a:solidFill>
                <a:latin typeface="Arial" panose="020B0604020202020204" pitchFamily="34" charset="0"/>
                <a:cs typeface="Arial" panose="020B0604020202020204" pitchFamily="34" charset="0"/>
              </a:rPr>
              <a:t>Low-level of shared context; explicit communication, simple and clear</a:t>
            </a:r>
          </a:p>
        </p:txBody>
      </p:sp>
      <p:sp>
        <p:nvSpPr>
          <p:cNvPr id="5" name="TextBox 4">
            <a:extLst>
              <a:ext uri="{FF2B5EF4-FFF2-40B4-BE49-F238E27FC236}">
                <a16:creationId xmlns:a16="http://schemas.microsoft.com/office/drawing/2014/main" id="{948D42C9-6281-5435-BA34-8663CC4B14A0}"/>
              </a:ext>
            </a:extLst>
          </p:cNvPr>
          <p:cNvSpPr txBox="1"/>
          <p:nvPr/>
        </p:nvSpPr>
        <p:spPr>
          <a:xfrm>
            <a:off x="6510293" y="2549384"/>
            <a:ext cx="5441164" cy="1384995"/>
          </a:xfrm>
          <a:prstGeom prst="rect">
            <a:avLst/>
          </a:prstGeom>
          <a:noFill/>
        </p:spPr>
        <p:txBody>
          <a:bodyPr wrap="square" rtlCol="0">
            <a:spAutoFit/>
          </a:bodyPr>
          <a:lstStyle/>
          <a:p>
            <a:pPr algn="r"/>
            <a:r>
              <a:rPr lang="en-AU" sz="2800" dirty="0">
                <a:solidFill>
                  <a:schemeClr val="tx1">
                    <a:lumMod val="10000"/>
                  </a:schemeClr>
                </a:solidFill>
                <a:latin typeface="Arial" panose="020B0604020202020204" pitchFamily="34" charset="0"/>
                <a:cs typeface="Arial" panose="020B0604020202020204" pitchFamily="34" charset="0"/>
              </a:rPr>
              <a:t>High-level of shared context; implicit communication, layered or nuanced</a:t>
            </a:r>
          </a:p>
        </p:txBody>
      </p:sp>
      <p:sp>
        <p:nvSpPr>
          <p:cNvPr id="6" name="TextBox 5">
            <a:extLst>
              <a:ext uri="{FF2B5EF4-FFF2-40B4-BE49-F238E27FC236}">
                <a16:creationId xmlns:a16="http://schemas.microsoft.com/office/drawing/2014/main" id="{32051F71-97ED-E280-BB26-D83073439DA6}"/>
              </a:ext>
            </a:extLst>
          </p:cNvPr>
          <p:cNvSpPr txBox="1"/>
          <p:nvPr/>
        </p:nvSpPr>
        <p:spPr>
          <a:xfrm>
            <a:off x="6676723" y="3967750"/>
            <a:ext cx="5154515" cy="2246769"/>
          </a:xfrm>
          <a:prstGeom prst="rect">
            <a:avLst/>
          </a:prstGeom>
          <a:solidFill>
            <a:schemeClr val="accent4">
              <a:lumMod val="20000"/>
              <a:lumOff val="80000"/>
            </a:schemeClr>
          </a:solidFill>
        </p:spPr>
        <p:txBody>
          <a:bodyPr wrap="square">
            <a:spAutoFit/>
          </a:bodyPr>
          <a:lstStyle/>
          <a:p>
            <a:pPr algn="r"/>
            <a:r>
              <a:rPr lang="en-AU" sz="2800" b="0" i="0" u="none" strike="noStrike" dirty="0">
                <a:solidFill>
                  <a:srgbClr val="000000"/>
                </a:solidFill>
                <a:effectLst/>
                <a:latin typeface="Arial" panose="020B0604020202020204" pitchFamily="34" charset="0"/>
                <a:cs typeface="Arial" panose="020B0604020202020204" pitchFamily="34" charset="0"/>
              </a:rPr>
              <a:t>Pay attention to non-verbal cues, tone of voice, and the broader context of the communication; avoid being overly direct or confrontational</a:t>
            </a:r>
            <a:endParaRPr lang="en-AU"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12A252-ADE0-DBA5-0475-D4DE3FEBCB80}"/>
              </a:ext>
            </a:extLst>
          </p:cNvPr>
          <p:cNvSpPr txBox="1"/>
          <p:nvPr/>
        </p:nvSpPr>
        <p:spPr>
          <a:xfrm>
            <a:off x="360761" y="3974663"/>
            <a:ext cx="5154515" cy="2677656"/>
          </a:xfrm>
          <a:prstGeom prst="rect">
            <a:avLst/>
          </a:prstGeom>
          <a:solidFill>
            <a:schemeClr val="accent4">
              <a:lumMod val="20000"/>
              <a:lumOff val="80000"/>
            </a:schemeClr>
          </a:solidFill>
        </p:spPr>
        <p:txBody>
          <a:bodyPr wrap="square">
            <a:spAutoFit/>
          </a:bodyPr>
          <a:lstStyle/>
          <a:p>
            <a:r>
              <a:rPr lang="en-AU" sz="2800" b="0" i="0" u="none" strike="noStrike" dirty="0">
                <a:solidFill>
                  <a:srgbClr val="000000"/>
                </a:solidFill>
                <a:effectLst/>
                <a:latin typeface="Arial" panose="020B0604020202020204" pitchFamily="34" charset="0"/>
                <a:cs typeface="Arial" panose="020B0604020202020204" pitchFamily="34" charset="0"/>
              </a:rPr>
              <a:t>Be clear, direct, and explicit in your communication; provide detailed information and avoid assuming that your message will be understood without further explanation</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85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2874" y="3418884"/>
            <a:ext cx="5266251" cy="3437909"/>
          </a:xfrm>
          <a:prstGeom prst="rect">
            <a:avLst/>
          </a:prstGeom>
        </p:spPr>
      </p:pic>
      <p:sp>
        <p:nvSpPr>
          <p:cNvPr id="2" name="Rectangle 1"/>
          <p:cNvSpPr/>
          <p:nvPr/>
        </p:nvSpPr>
        <p:spPr>
          <a:xfrm>
            <a:off x="7824617" y="1821275"/>
            <a:ext cx="3749478" cy="1298223"/>
          </a:xfrm>
          <a:prstGeom prst="rect">
            <a:avLst/>
          </a:prstGeom>
          <a:solidFill>
            <a:schemeClr val="accent5">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Second Culture:</a:t>
            </a:r>
          </a:p>
          <a:p>
            <a:pPr algn="ctr"/>
            <a:r>
              <a:rPr lang="en-US" sz="2800" dirty="0">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Host culture</a:t>
            </a:r>
          </a:p>
        </p:txBody>
      </p:sp>
      <p:sp>
        <p:nvSpPr>
          <p:cNvPr id="7" name="Rectangle 6"/>
          <p:cNvSpPr/>
          <p:nvPr/>
        </p:nvSpPr>
        <p:spPr>
          <a:xfrm>
            <a:off x="577516" y="1821275"/>
            <a:ext cx="3775771" cy="1298223"/>
          </a:xfrm>
          <a:prstGeom prst="rect">
            <a:avLst/>
          </a:prstGeom>
          <a:solidFill>
            <a:schemeClr val="accent4">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solidFill>
                  <a:schemeClr val="bg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First Culture:</a:t>
            </a:r>
          </a:p>
          <a:p>
            <a:pPr algn="ctr"/>
            <a:r>
              <a:rPr lang="en-US" sz="2800" dirty="0">
                <a:solidFill>
                  <a:schemeClr val="bg1"/>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Parent’s culture</a:t>
            </a:r>
          </a:p>
        </p:txBody>
      </p:sp>
      <p:grpSp>
        <p:nvGrpSpPr>
          <p:cNvPr id="3" name="Group 2"/>
          <p:cNvGrpSpPr/>
          <p:nvPr/>
        </p:nvGrpSpPr>
        <p:grpSpPr>
          <a:xfrm>
            <a:off x="4090736" y="1485661"/>
            <a:ext cx="3898232" cy="1933223"/>
            <a:chOff x="2566733" y="254003"/>
            <a:chExt cx="3898232" cy="1933222"/>
          </a:xfrm>
          <a:solidFill>
            <a:srgbClr val="008000">
              <a:alpha val="59000"/>
            </a:srgbClr>
          </a:solidFill>
        </p:grpSpPr>
        <p:sp>
          <p:nvSpPr>
            <p:cNvPr id="10" name="Oval 9"/>
            <p:cNvSpPr/>
            <p:nvPr/>
          </p:nvSpPr>
          <p:spPr>
            <a:xfrm>
              <a:off x="2566734" y="254003"/>
              <a:ext cx="3898231" cy="1933222"/>
            </a:xfrm>
            <a:prstGeom prst="ellipse">
              <a:avLst/>
            </a:prstGeom>
            <a:solidFill>
              <a:schemeClr val="accent6">
                <a:lumMod val="50000"/>
              </a:schemeClr>
            </a:solidFill>
            <a:ln/>
          </p:spPr>
          <p:style>
            <a:lnRef idx="0">
              <a:schemeClr val="accent5"/>
            </a:lnRef>
            <a:fillRef idx="3">
              <a:schemeClr val="accent5"/>
            </a:fillRef>
            <a:effectRef idx="3">
              <a:schemeClr val="accent5"/>
            </a:effectRef>
            <a:fontRef idx="minor">
              <a:schemeClr val="lt1"/>
            </a:fontRef>
          </p:style>
          <p:txBody>
            <a:bodyPr lIns="36000" rIns="36000" rtlCol="0" anchor="ctr"/>
            <a:lstStyle/>
            <a:p>
              <a:pPr algn="ctr"/>
              <a:endParaRPr lang="en-US" sz="2800" b="1" i="1" dirty="0">
                <a:effectLst>
                  <a:outerShdw blurRad="50800" dist="38100" dir="2700000" algn="tl" rotWithShape="0">
                    <a:srgbClr val="000000">
                      <a:alpha val="43000"/>
                    </a:srgbClr>
                  </a:outerShdw>
                </a:effectLst>
                <a:latin typeface="Arial Narrow"/>
                <a:cs typeface="Arial Narrow"/>
              </a:endParaRPr>
            </a:p>
          </p:txBody>
        </p:sp>
        <p:sp>
          <p:nvSpPr>
            <p:cNvPr id="8" name="TextBox 7"/>
            <p:cNvSpPr txBox="1"/>
            <p:nvPr/>
          </p:nvSpPr>
          <p:spPr>
            <a:xfrm>
              <a:off x="2566733" y="737803"/>
              <a:ext cx="3898231" cy="954107"/>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b="1" dirty="0">
                  <a:solidFill>
                    <a:srgbClr val="FFFFFF"/>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Third Culture:</a:t>
              </a:r>
            </a:p>
            <a:p>
              <a:pPr algn="ctr"/>
              <a:r>
                <a:rPr lang="en-US" sz="2800" dirty="0">
                  <a:solidFill>
                    <a:srgbClr val="FFFFFF"/>
                  </a:solidFill>
                  <a:effectLst>
                    <a:outerShdw blurRad="50800" dist="38100" dir="2700000" algn="tl" rotWithShape="0">
                      <a:srgbClr val="000000">
                        <a:alpha val="43000"/>
                      </a:srgbClr>
                    </a:outerShdw>
                  </a:effectLst>
                  <a:latin typeface="Arial" panose="020B0604020202020204" pitchFamily="34" charset="0"/>
                  <a:cs typeface="Arial" panose="020B0604020202020204" pitchFamily="34" charset="0"/>
                </a:rPr>
                <a:t>Living in-between</a:t>
              </a:r>
            </a:p>
          </p:txBody>
        </p:sp>
      </p:grpSp>
      <p:sp>
        <p:nvSpPr>
          <p:cNvPr id="12" name="Title 1">
            <a:extLst>
              <a:ext uri="{FF2B5EF4-FFF2-40B4-BE49-F238E27FC236}">
                <a16:creationId xmlns:a16="http://schemas.microsoft.com/office/drawing/2014/main" id="{6D1D0DED-80AF-C140-92B3-D586DF3CB4BF}"/>
              </a:ext>
            </a:extLst>
          </p:cNvPr>
          <p:cNvSpPr txBox="1">
            <a:spLocks/>
          </p:cNvSpPr>
          <p:nvPr/>
        </p:nvSpPr>
        <p:spPr>
          <a:xfrm>
            <a:off x="0" y="341881"/>
            <a:ext cx="12192000" cy="927968"/>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pPr algn="ctr" defTabSz="914377">
              <a:lnSpc>
                <a:spcPct val="80000"/>
              </a:lnSpc>
            </a:pPr>
            <a:r>
              <a:rPr lang="en-US" sz="4267" dirty="0">
                <a:solidFill>
                  <a:schemeClr val="tx1"/>
                </a:solidFill>
                <a:latin typeface="+mj-lt"/>
                <a:cs typeface="Poppins" pitchFamily="2" charset="77"/>
              </a:rPr>
              <a:t>Third Culture Kids (TCKs)</a:t>
            </a:r>
          </a:p>
        </p:txBody>
      </p:sp>
      <p:sp>
        <p:nvSpPr>
          <p:cNvPr id="5" name="TextBox 4">
            <a:extLst>
              <a:ext uri="{FF2B5EF4-FFF2-40B4-BE49-F238E27FC236}">
                <a16:creationId xmlns:a16="http://schemas.microsoft.com/office/drawing/2014/main" id="{3A8A11EA-CB27-C425-B5FA-9546F14807C9}"/>
              </a:ext>
            </a:extLst>
          </p:cNvPr>
          <p:cNvSpPr txBox="1"/>
          <p:nvPr/>
        </p:nvSpPr>
        <p:spPr>
          <a:xfrm>
            <a:off x="0" y="210204"/>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Third Culture Kids (Adults)</a:t>
            </a:r>
          </a:p>
        </p:txBody>
      </p:sp>
    </p:spTree>
    <p:extLst>
      <p:ext uri="{BB962C8B-B14F-4D97-AF65-F5344CB8AC3E}">
        <p14:creationId xmlns:p14="http://schemas.microsoft.com/office/powerpoint/2010/main" val="188623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4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2000"/>
                                        <p:tgtEl>
                                          <p:spTgt spid="7"/>
                                        </p:tgtEl>
                                      </p:cBhvr>
                                    </p:animEffect>
                                  </p:childTnLst>
                                </p:cTn>
                              </p:par>
                            </p:childTnLst>
                          </p:cTn>
                        </p:par>
                        <p:par>
                          <p:cTn id="12" fill="hold">
                            <p:stCondLst>
                              <p:cond delay="6000"/>
                            </p:stCondLst>
                            <p:childTnLst>
                              <p:par>
                                <p:cTn id="13" presetID="9" presetClass="entr" presetSubtype="0"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2000"/>
                                        <p:tgtEl>
                                          <p:spTgt spid="2"/>
                                        </p:tgtEl>
                                      </p:cBhvr>
                                    </p:animEffect>
                                  </p:childTnLst>
                                </p:cTn>
                              </p:par>
                            </p:childTnLst>
                          </p:cTn>
                        </p:par>
                        <p:par>
                          <p:cTn id="16" fill="hold">
                            <p:stCondLst>
                              <p:cond delay="10000"/>
                            </p:stCondLst>
                            <p:childTnLst>
                              <p:par>
                                <p:cTn id="17" presetID="9" presetClass="entr" presetSubtype="0" fill="hold" nodeType="afterEffect">
                                  <p:stCondLst>
                                    <p:cond delay="20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2000"/>
                                        <p:tgtEl>
                                          <p:spTgt spid="3"/>
                                        </p:tgtEl>
                                      </p:cBhvr>
                                    </p:animEffect>
                                  </p:childTnLst>
                                </p:cTn>
                              </p:par>
                            </p:childTnLst>
                          </p:cTn>
                        </p:par>
                        <p:par>
                          <p:cTn id="20" fill="hold">
                            <p:stCondLst>
                              <p:cond delay="14000"/>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82E0-858C-1119-C4EA-8C4D411376CA}"/>
              </a:ext>
            </a:extLst>
          </p:cNvPr>
          <p:cNvSpPr txBox="1">
            <a:spLocks/>
          </p:cNvSpPr>
          <p:nvPr/>
        </p:nvSpPr>
        <p:spPr>
          <a:xfrm>
            <a:off x="1452999" y="492434"/>
            <a:ext cx="7978384" cy="13748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6000" b="1" dirty="0">
                <a:solidFill>
                  <a:schemeClr val="tx1">
                    <a:lumMod val="10000"/>
                  </a:schemeClr>
                </a:solidFill>
                <a:latin typeface="Arial" panose="020B0604020202020204" pitchFamily="34" charset="0"/>
                <a:cs typeface="Arial" panose="020B0604020202020204" pitchFamily="34" charset="0"/>
              </a:rPr>
              <a:t>Culture</a:t>
            </a:r>
          </a:p>
        </p:txBody>
      </p:sp>
      <p:sp>
        <p:nvSpPr>
          <p:cNvPr id="3" name="Content Placeholder 2">
            <a:extLst>
              <a:ext uri="{FF2B5EF4-FFF2-40B4-BE49-F238E27FC236}">
                <a16:creationId xmlns:a16="http://schemas.microsoft.com/office/drawing/2014/main" id="{8D894C00-CABE-6FFB-C49F-7E34B78276AE}"/>
              </a:ext>
            </a:extLst>
          </p:cNvPr>
          <p:cNvSpPr txBox="1">
            <a:spLocks/>
          </p:cNvSpPr>
          <p:nvPr/>
        </p:nvSpPr>
        <p:spPr>
          <a:xfrm>
            <a:off x="2233060" y="1777791"/>
            <a:ext cx="9325527" cy="5085022"/>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nSpc>
                <a:spcPts val="3800"/>
              </a:lnSpc>
            </a:pPr>
            <a:r>
              <a:rPr lang="en-AU" sz="3600" b="1"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rPr>
              <a:t>The culture in which we grow up has a profound impact on how we see the world </a:t>
            </a:r>
          </a:p>
          <a:p>
            <a:pPr marL="9525">
              <a:lnSpc>
                <a:spcPts val="3400"/>
              </a:lnSpc>
            </a:pPr>
            <a:endParaRPr lang="en-AU" sz="36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marL="9525">
              <a:lnSpc>
                <a:spcPts val="3240"/>
              </a:lnSpc>
            </a:pPr>
            <a:r>
              <a:rPr lang="en-AU" sz="32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In any given culture, members are conditioned to understand the world in a particular way, to see certain communication patterns as effective or undesirable, find certain arguments persuasive or lacking merit, to consider certain ways of making decisions or measuring time “natural” or “strange”</a:t>
            </a:r>
          </a:p>
          <a:p>
            <a:pPr>
              <a:lnSpc>
                <a:spcPts val="3240"/>
              </a:lnSpc>
            </a:pPr>
            <a:r>
              <a:rPr lang="en-US" sz="14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Erin Meyer, The Culture Map (New York: Public Affairs, 2014), 252.</a:t>
            </a:r>
          </a:p>
        </p:txBody>
      </p:sp>
      <p:pic>
        <p:nvPicPr>
          <p:cNvPr id="7" name="Picture 6">
            <a:extLst>
              <a:ext uri="{FF2B5EF4-FFF2-40B4-BE49-F238E27FC236}">
                <a16:creationId xmlns:a16="http://schemas.microsoft.com/office/drawing/2014/main" id="{C2E3308E-365F-E9FC-E855-7C78B6E886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452999" cy="6858000"/>
          </a:xfrm>
          <a:prstGeom prst="rect">
            <a:avLst/>
          </a:prstGeom>
        </p:spPr>
      </p:pic>
    </p:spTree>
    <p:extLst>
      <p:ext uri="{BB962C8B-B14F-4D97-AF65-F5344CB8AC3E}">
        <p14:creationId xmlns:p14="http://schemas.microsoft.com/office/powerpoint/2010/main" val="273786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76F532-BD46-79A8-C1F6-56832C54B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8545" y="1399583"/>
            <a:ext cx="8823513" cy="5009949"/>
          </a:xfrm>
          <a:prstGeom prst="rect">
            <a:avLst/>
          </a:prstGeom>
        </p:spPr>
      </p:pic>
      <p:sp>
        <p:nvSpPr>
          <p:cNvPr id="3" name="Title 1">
            <a:extLst>
              <a:ext uri="{FF2B5EF4-FFF2-40B4-BE49-F238E27FC236}">
                <a16:creationId xmlns:a16="http://schemas.microsoft.com/office/drawing/2014/main" id="{ECE5CDAF-1732-2E20-410B-38C9311C7CBA}"/>
              </a:ext>
            </a:extLst>
          </p:cNvPr>
          <p:cNvSpPr txBox="1">
            <a:spLocks/>
          </p:cNvSpPr>
          <p:nvPr/>
        </p:nvSpPr>
        <p:spPr>
          <a:xfrm>
            <a:off x="0" y="289998"/>
            <a:ext cx="12192000" cy="12251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6000" b="1" dirty="0">
                <a:solidFill>
                  <a:schemeClr val="tx1">
                    <a:lumMod val="10000"/>
                  </a:schemeClr>
                </a:solidFill>
                <a:latin typeface="Arial" panose="020B0604020202020204" pitchFamily="34" charset="0"/>
                <a:cs typeface="Arial" panose="020B0604020202020204" pitchFamily="34" charset="0"/>
              </a:rPr>
              <a:t>Cultural Continuum</a:t>
            </a:r>
            <a:endParaRPr lang="en-AU" b="1" dirty="0">
              <a:solidFill>
                <a:schemeClr val="tx1">
                  <a:lumMod val="1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EF67CEB-7EBB-D1DB-C4A5-07B168838B9D}"/>
              </a:ext>
            </a:extLst>
          </p:cNvPr>
          <p:cNvSpPr txBox="1"/>
          <p:nvPr/>
        </p:nvSpPr>
        <p:spPr>
          <a:xfrm>
            <a:off x="9577137" y="6524968"/>
            <a:ext cx="3376060" cy="307777"/>
          </a:xfrm>
          <a:prstGeom prst="rect">
            <a:avLst/>
          </a:prstGeom>
          <a:noFill/>
        </p:spPr>
        <p:txBody>
          <a:bodyPr wrap="square">
            <a:spAutoFit/>
          </a:bodyPr>
          <a:lstStyle/>
          <a:p>
            <a:r>
              <a:rPr lang="en-AU" sz="1400" dirty="0">
                <a:solidFill>
                  <a:schemeClr val="tx1">
                    <a:lumMod val="10000"/>
                  </a:schemeClr>
                </a:solidFill>
                <a:latin typeface="Arial" panose="020B0604020202020204" pitchFamily="34" charset="0"/>
                <a:cs typeface="Arial" panose="020B0604020202020204" pitchFamily="34" charset="0"/>
              </a:rPr>
              <a:t>Source: Rev Dr Michael Chu</a:t>
            </a:r>
            <a:endParaRPr lang="en-AU" sz="1400" dirty="0"/>
          </a:p>
        </p:txBody>
      </p:sp>
      <p:sp>
        <p:nvSpPr>
          <p:cNvPr id="6" name="Rectangle 5">
            <a:extLst>
              <a:ext uri="{FF2B5EF4-FFF2-40B4-BE49-F238E27FC236}">
                <a16:creationId xmlns:a16="http://schemas.microsoft.com/office/drawing/2014/main" id="{FBC88E14-2F8B-7032-F651-9F760BFCCD1F}"/>
              </a:ext>
            </a:extLst>
          </p:cNvPr>
          <p:cNvSpPr/>
          <p:nvPr/>
        </p:nvSpPr>
        <p:spPr>
          <a:xfrm>
            <a:off x="7921592" y="1495903"/>
            <a:ext cx="2470466" cy="11991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341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E74D8-89A7-6615-9F87-929CCC0623F1}"/>
              </a:ext>
            </a:extLst>
          </p:cNvPr>
          <p:cNvSpPr txBox="1"/>
          <p:nvPr/>
        </p:nvSpPr>
        <p:spPr>
          <a:xfrm>
            <a:off x="0" y="210204"/>
            <a:ext cx="12192000" cy="1384995"/>
          </a:xfrm>
          <a:prstGeom prst="rect">
            <a:avLst/>
          </a:prstGeom>
          <a:noFill/>
        </p:spPr>
        <p:txBody>
          <a:bodyPr wrap="square">
            <a:spAutoFit/>
          </a:bodyPr>
          <a:lstStyle/>
          <a:p>
            <a:pPr algn="ctr"/>
            <a:r>
              <a:rPr lang="en-GB" sz="6000" b="1"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GLOBE Universals</a:t>
            </a:r>
          </a:p>
          <a:p>
            <a:pPr algn="ctr"/>
            <a:r>
              <a:rPr lang="en-GB" sz="2400" b="1"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Global Leadership and Organizational </a:t>
            </a:r>
            <a:r>
              <a:rPr lang="en-GB" sz="2400" b="1" dirty="0" err="1">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Behavior</a:t>
            </a:r>
            <a:r>
              <a:rPr lang="en-GB" sz="2400" b="1"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 Effectiveness</a:t>
            </a:r>
          </a:p>
        </p:txBody>
      </p:sp>
      <p:sp>
        <p:nvSpPr>
          <p:cNvPr id="3" name="TextBox 2">
            <a:extLst>
              <a:ext uri="{FF2B5EF4-FFF2-40B4-BE49-F238E27FC236}">
                <a16:creationId xmlns:a16="http://schemas.microsoft.com/office/drawing/2014/main" id="{7959F539-A228-D1B2-DF1E-6547C0F89195}"/>
              </a:ext>
            </a:extLst>
          </p:cNvPr>
          <p:cNvSpPr txBox="1"/>
          <p:nvPr/>
        </p:nvSpPr>
        <p:spPr>
          <a:xfrm>
            <a:off x="1588168" y="2136295"/>
            <a:ext cx="9307630" cy="1815882"/>
          </a:xfrm>
          <a:prstGeom prst="rect">
            <a:avLst/>
          </a:prstGeom>
          <a:noFill/>
        </p:spPr>
        <p:txBody>
          <a:bodyPr wrap="square">
            <a:spAutoFit/>
          </a:bodyPr>
          <a:lstStyle/>
          <a:p>
            <a:r>
              <a:rPr lang="en-AU" sz="2800" dirty="0">
                <a:solidFill>
                  <a:schemeClr val="tx1">
                    <a:lumMod val="10000"/>
                  </a:schemeClr>
                </a:solidFill>
                <a:latin typeface="Arial" panose="020B0604020202020204" pitchFamily="34" charset="0"/>
                <a:cs typeface="Arial" panose="020B0604020202020204" pitchFamily="34" charset="0"/>
              </a:rPr>
              <a:t>The GLOBE researchers examined leaders and followers across sixty-two countries to determine the leadership differences and universals across these diverse cultures. As a result, they identified nine universals</a:t>
            </a:r>
          </a:p>
        </p:txBody>
      </p:sp>
    </p:spTree>
    <p:extLst>
      <p:ext uri="{BB962C8B-B14F-4D97-AF65-F5344CB8AC3E}">
        <p14:creationId xmlns:p14="http://schemas.microsoft.com/office/powerpoint/2010/main" val="237334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747B7E-D3EF-C46B-2B3B-481520079FED}"/>
              </a:ext>
            </a:extLst>
          </p:cNvPr>
          <p:cNvSpPr txBox="1"/>
          <p:nvPr/>
        </p:nvSpPr>
        <p:spPr>
          <a:xfrm>
            <a:off x="0" y="134753"/>
            <a:ext cx="12192000" cy="461665"/>
          </a:xfrm>
          <a:prstGeom prst="rect">
            <a:avLst/>
          </a:prstGeom>
          <a:solidFill>
            <a:schemeClr val="accent4">
              <a:lumMod val="20000"/>
              <a:lumOff val="80000"/>
            </a:schemeClr>
          </a:solidFill>
        </p:spPr>
        <p:txBody>
          <a:bodyPr wrap="square">
            <a:spAutoFit/>
          </a:bodyPr>
          <a:lstStyle/>
          <a:p>
            <a:pPr algn="ctr"/>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Global Leadership and Organizational </a:t>
            </a:r>
            <a:r>
              <a:rPr lang="en-GB"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Behavior</a:t>
            </a:r>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Effectiveness (GLOBE)</a:t>
            </a:r>
          </a:p>
        </p:txBody>
      </p:sp>
      <p:graphicFrame>
        <p:nvGraphicFramePr>
          <p:cNvPr id="2" name="Table 4">
            <a:extLst>
              <a:ext uri="{FF2B5EF4-FFF2-40B4-BE49-F238E27FC236}">
                <a16:creationId xmlns:a16="http://schemas.microsoft.com/office/drawing/2014/main" id="{45B9E273-A43B-7393-1BE5-6CAABAB177D2}"/>
              </a:ext>
            </a:extLst>
          </p:cNvPr>
          <p:cNvGraphicFramePr>
            <a:graphicFrameLocks noGrp="1"/>
          </p:cNvGraphicFramePr>
          <p:nvPr/>
        </p:nvGraphicFramePr>
        <p:xfrm>
          <a:off x="258278" y="789271"/>
          <a:ext cx="11675444" cy="5810092"/>
        </p:xfrm>
        <a:graphic>
          <a:graphicData uri="http://schemas.openxmlformats.org/drawingml/2006/table">
            <a:tbl>
              <a:tblPr firstRow="1" bandRow="1">
                <a:tableStyleId>{5C22544A-7EE6-4342-B048-85BDC9FD1C3A}</a:tableStyleId>
              </a:tblPr>
              <a:tblGrid>
                <a:gridCol w="2333215">
                  <a:extLst>
                    <a:ext uri="{9D8B030D-6E8A-4147-A177-3AD203B41FA5}">
                      <a16:colId xmlns:a16="http://schemas.microsoft.com/office/drawing/2014/main" val="2834772135"/>
                    </a:ext>
                  </a:extLst>
                </a:gridCol>
                <a:gridCol w="4444574">
                  <a:extLst>
                    <a:ext uri="{9D8B030D-6E8A-4147-A177-3AD203B41FA5}">
                      <a16:colId xmlns:a16="http://schemas.microsoft.com/office/drawing/2014/main" val="3672592560"/>
                    </a:ext>
                  </a:extLst>
                </a:gridCol>
                <a:gridCol w="4897655">
                  <a:extLst>
                    <a:ext uri="{9D8B030D-6E8A-4147-A177-3AD203B41FA5}">
                      <a16:colId xmlns:a16="http://schemas.microsoft.com/office/drawing/2014/main" val="1287830022"/>
                    </a:ext>
                  </a:extLst>
                </a:gridCol>
              </a:tblGrid>
              <a:tr h="539015">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Performance Orientation</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b="0" kern="1200" dirty="0">
                          <a:solidFill>
                            <a:schemeClr val="tx1">
                              <a:lumMod val="10000"/>
                            </a:schemeClr>
                          </a:solidFill>
                          <a:effectLst/>
                          <a:latin typeface="Arial" panose="020B0604020202020204" pitchFamily="34" charset="0"/>
                          <a:ea typeface="+mn-ea"/>
                          <a:cs typeface="Arial" panose="020B0604020202020204" pitchFamily="34" charset="0"/>
                        </a:rPr>
                        <a:t>extent to a reward for improved performance and excellence</a:t>
                      </a:r>
                      <a:endParaRPr lang="en-US" sz="1600" b="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b="0" kern="1200" dirty="0">
                          <a:solidFill>
                            <a:schemeClr val="tx1">
                              <a:lumMod val="10000"/>
                            </a:schemeClr>
                          </a:solidFill>
                          <a:effectLst/>
                          <a:latin typeface="Arial" panose="020B0604020202020204" pitchFamily="34" charset="0"/>
                          <a:ea typeface="+mn-ea"/>
                          <a:cs typeface="Arial" panose="020B0604020202020204" pitchFamily="34" charset="0"/>
                        </a:rPr>
                        <a:t>Cooperative — Competitive</a:t>
                      </a:r>
                      <a:r>
                        <a:rPr lang="en-AU" sz="1600" b="0" dirty="0">
                          <a:solidFill>
                            <a:schemeClr val="tx1">
                              <a:lumMod val="10000"/>
                            </a:schemeClr>
                          </a:solidFill>
                          <a:effectLst/>
                          <a:latin typeface="Arial" panose="020B0604020202020204" pitchFamily="34" charset="0"/>
                          <a:cs typeface="Arial" panose="020B0604020202020204" pitchFamily="34" charset="0"/>
                        </a:rPr>
                        <a:t> </a:t>
                      </a:r>
                      <a:endParaRPr lang="en-US" sz="1600" b="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557409250"/>
                  </a:ext>
                </a:extLst>
              </a:tr>
              <a:tr h="619318">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Assertiveness</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extent to assertive versus submissive social relationships</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Low context (direct) — High context  (indirect</a:t>
                      </a:r>
                      <a:r>
                        <a:rPr lang="en-AU" sz="1600" kern="1200" dirty="0">
                          <a:solidFill>
                            <a:schemeClr val="tx1">
                              <a:lumMod val="10000"/>
                            </a:schemeClr>
                          </a:solidFill>
                          <a:effectLst/>
                          <a:latin typeface="Arial" panose="020B0604020202020204" pitchFamily="34" charset="0"/>
                          <a:ea typeface="+mn-ea"/>
                          <a:cs typeface="Arial" panose="020B0604020202020204" pitchFamily="34" charset="0"/>
                        </a:rPr>
                        <a:t>)</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3993623"/>
                  </a:ext>
                </a:extLst>
              </a:tr>
              <a:tr h="603090">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Future Orientation</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extent to engage in future-oriented activities such as planning, investing</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Short term — Long term</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525519885"/>
                  </a:ext>
                </a:extLst>
              </a:tr>
              <a:tr h="635267">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Humane Orientation</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extent to encouragement to be fair</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Being (quality of life) — Doing (busy meeting goals)</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1283713"/>
                  </a:ext>
                </a:extLst>
              </a:tr>
              <a:tr h="644893">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Institutional Collectivism</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extent to encouragement for institutional or societal action</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Universalist (rules apply to all) — </a:t>
                      </a:r>
                      <a:r>
                        <a:rPr lang="en-GB" sz="1600" kern="1200" dirty="0" err="1">
                          <a:solidFill>
                            <a:schemeClr val="tx1">
                              <a:lumMod val="10000"/>
                            </a:schemeClr>
                          </a:solidFill>
                          <a:effectLst/>
                          <a:latin typeface="Arial" panose="020B0604020202020204" pitchFamily="34" charset="0"/>
                          <a:ea typeface="+mn-ea"/>
                          <a:cs typeface="Arial" panose="020B0604020202020204" pitchFamily="34" charset="0"/>
                        </a:rPr>
                        <a:t>Particularist</a:t>
                      </a:r>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 (standards are based on relationships</a:t>
                      </a:r>
                      <a:r>
                        <a:rPr lang="en-AU" sz="1600" kern="1200" dirty="0">
                          <a:solidFill>
                            <a:schemeClr val="tx1">
                              <a:lumMod val="10000"/>
                            </a:schemeClr>
                          </a:solidFill>
                          <a:effectLst/>
                          <a:latin typeface="Arial" panose="020B0604020202020204" pitchFamily="34" charset="0"/>
                          <a:ea typeface="+mn-ea"/>
                          <a:cs typeface="Arial" panose="020B0604020202020204" pitchFamily="34" charset="0"/>
                        </a:rPr>
                        <a:t>)</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822674723"/>
                  </a:ext>
                </a:extLst>
              </a:tr>
              <a:tr h="895149">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In-Group Collectivism</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tc>
                  <a:txBody>
                    <a:bodyPr/>
                    <a:lstStyle/>
                    <a:p>
                      <a:r>
                        <a:rPr lang="en-GB" sz="1600" b="0" kern="1200" dirty="0">
                          <a:solidFill>
                            <a:schemeClr val="tx1">
                              <a:lumMod val="10000"/>
                            </a:schemeClr>
                          </a:solidFill>
                          <a:effectLst/>
                          <a:latin typeface="Arial" panose="020B0604020202020204" pitchFamily="34" charset="0"/>
                          <a:ea typeface="+mn-ea"/>
                          <a:cs typeface="Arial" panose="020B0604020202020204" pitchFamily="34" charset="0"/>
                        </a:rPr>
                        <a:t>extent to express pride, loyalty, and cohesiveness in organizations or families </a:t>
                      </a:r>
                      <a:endParaRPr lang="en-US" sz="1600" b="0" dirty="0">
                        <a:solidFill>
                          <a:schemeClr val="tx1">
                            <a:lumMod val="10000"/>
                          </a:schemeClr>
                        </a:solidFill>
                        <a:latin typeface="Arial" panose="020B0604020202020204" pitchFamily="34" charset="0"/>
                        <a:cs typeface="Arial" panose="020B0604020202020204" pitchFamily="34" charset="0"/>
                      </a:endParaRPr>
                    </a:p>
                  </a:txBody>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Individualist (individual goals and rights) — Collectivist (group goals and personal relationships)</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547907"/>
                  </a:ext>
                </a:extLst>
              </a:tr>
              <a:tr h="611085">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Gender Egalitarianism</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b="0" kern="1200" dirty="0">
                          <a:solidFill>
                            <a:schemeClr val="tx1">
                              <a:lumMod val="10000"/>
                            </a:schemeClr>
                          </a:solidFill>
                          <a:effectLst/>
                          <a:latin typeface="Arial" panose="020B0604020202020204" pitchFamily="34" charset="0"/>
                          <a:ea typeface="+mn-ea"/>
                          <a:cs typeface="Arial" panose="020B0604020202020204" pitchFamily="34" charset="0"/>
                        </a:rPr>
                        <a:t>degree to an organization/ society minimizing gender role differences</a:t>
                      </a:r>
                      <a:endParaRPr lang="en-US" sz="1600" b="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Differentiation (ambition and assertiveness) — Equality (sharing and nurturing</a:t>
                      </a:r>
                      <a:r>
                        <a:rPr lang="en-AU" sz="1600" kern="1200" dirty="0">
                          <a:solidFill>
                            <a:schemeClr val="tx1">
                              <a:lumMod val="10000"/>
                            </a:schemeClr>
                          </a:solidFill>
                          <a:effectLst/>
                          <a:latin typeface="Arial" panose="020B0604020202020204" pitchFamily="34" charset="0"/>
                          <a:ea typeface="+mn-ea"/>
                          <a:cs typeface="Arial" panose="020B0604020202020204" pitchFamily="34" charset="0"/>
                        </a:rPr>
                        <a:t>)</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1900779432"/>
                  </a:ext>
                </a:extLst>
              </a:tr>
              <a:tr h="611085">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Power Distance</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amount of distance between leaders and followers</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Hierarchy, high (authority, disparity) — Egalitarian, low (equality)</a:t>
                      </a:r>
                      <a:endParaRPr lang="en-US" sz="1600" dirty="0">
                        <a:solidFill>
                          <a:schemeClr val="tx1">
                            <a:lumMod val="1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9918977"/>
                  </a:ext>
                </a:extLst>
              </a:tr>
              <a:tr h="611085">
                <a:tc>
                  <a:txBody>
                    <a:bodyPr/>
                    <a:lstStyle/>
                    <a:p>
                      <a:r>
                        <a:rPr lang="en-GB" sz="1600" b="1" i="1" kern="1200" dirty="0">
                          <a:solidFill>
                            <a:schemeClr val="tx1">
                              <a:lumMod val="10000"/>
                            </a:schemeClr>
                          </a:solidFill>
                          <a:effectLst/>
                          <a:latin typeface="Arial" panose="020B0604020202020204" pitchFamily="34" charset="0"/>
                          <a:ea typeface="+mn-ea"/>
                          <a:cs typeface="Arial" panose="020B0604020202020204" pitchFamily="34" charset="0"/>
                        </a:rPr>
                        <a:t>Uncertainty Avoidance</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b="0" kern="1200" dirty="0">
                          <a:solidFill>
                            <a:schemeClr val="tx1">
                              <a:lumMod val="10000"/>
                            </a:schemeClr>
                          </a:solidFill>
                          <a:effectLst/>
                          <a:latin typeface="Arial" panose="020B0604020202020204" pitchFamily="34" charset="0"/>
                          <a:ea typeface="+mn-ea"/>
                          <a:cs typeface="Arial" panose="020B0604020202020204" pitchFamily="34" charset="0"/>
                        </a:rPr>
                        <a:t>extent to relying on established social norms to avoid uncertainty</a:t>
                      </a:r>
                      <a:r>
                        <a:rPr lang="en-AU" sz="1600" b="0" dirty="0">
                          <a:solidFill>
                            <a:schemeClr val="tx1">
                              <a:lumMod val="10000"/>
                            </a:schemeClr>
                          </a:solidFill>
                          <a:effectLst/>
                          <a:latin typeface="Arial" panose="020B0604020202020204" pitchFamily="34" charset="0"/>
                          <a:cs typeface="Arial" panose="020B0604020202020204" pitchFamily="34" charset="0"/>
                        </a:rPr>
                        <a:t> </a:t>
                      </a:r>
                      <a:endParaRPr lang="en-US" sz="1600" b="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r>
                        <a:rPr lang="en-GB" sz="1600" kern="1200" dirty="0">
                          <a:solidFill>
                            <a:schemeClr val="tx1">
                              <a:lumMod val="10000"/>
                            </a:schemeClr>
                          </a:solidFill>
                          <a:effectLst/>
                          <a:latin typeface="Arial" panose="020B0604020202020204" pitchFamily="34" charset="0"/>
                          <a:ea typeface="+mn-ea"/>
                          <a:cs typeface="Arial" panose="020B0604020202020204" pitchFamily="34" charset="0"/>
                        </a:rPr>
                        <a:t>Certainty (stability) — Uncertainty (ambiguity)</a:t>
                      </a:r>
                      <a:r>
                        <a:rPr lang="en-AU" sz="1600" dirty="0">
                          <a:solidFill>
                            <a:schemeClr val="tx1">
                              <a:lumMod val="10000"/>
                            </a:schemeClr>
                          </a:solidFill>
                          <a:effectLst/>
                          <a:latin typeface="Arial" panose="020B0604020202020204" pitchFamily="34" charset="0"/>
                          <a:cs typeface="Arial" panose="020B0604020202020204" pitchFamily="34" charset="0"/>
                        </a:rPr>
                        <a:t> </a:t>
                      </a:r>
                      <a:endParaRPr lang="en-US" sz="1600" dirty="0">
                        <a:solidFill>
                          <a:schemeClr val="tx1">
                            <a:lumMod val="10000"/>
                          </a:schemeClr>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extLst>
                  <a:ext uri="{0D108BD9-81ED-4DB2-BD59-A6C34878D82A}">
                    <a16:rowId xmlns:a16="http://schemas.microsoft.com/office/drawing/2014/main" val="2799452755"/>
                  </a:ext>
                </a:extLst>
              </a:tr>
            </a:tbl>
          </a:graphicData>
        </a:graphic>
      </p:graphicFrame>
    </p:spTree>
    <p:extLst>
      <p:ext uri="{BB962C8B-B14F-4D97-AF65-F5344CB8AC3E}">
        <p14:creationId xmlns:p14="http://schemas.microsoft.com/office/powerpoint/2010/main" val="4089474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823076073"/>
              </p:ext>
            </p:extLst>
          </p:nvPr>
        </p:nvGraphicFramePr>
        <p:xfrm>
          <a:off x="629386" y="1225617"/>
          <a:ext cx="10933228" cy="478536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AU" sz="2800" b="1" kern="1200" dirty="0">
                          <a:solidFill>
                            <a:schemeClr val="lt1"/>
                          </a:solidFill>
                          <a:effectLst/>
                          <a:latin typeface="Arial" panose="020B0604020202020204" pitchFamily="34" charset="0"/>
                          <a:ea typeface="+mn-ea"/>
                          <a:cs typeface="Arial" panose="020B0604020202020204" pitchFamily="34" charset="0"/>
                        </a:rPr>
                        <a:t>Power Distance</a:t>
                      </a:r>
                      <a:endParaRPr lang="en-US" sz="2800" dirty="0">
                        <a:latin typeface="Arial" panose="020B0604020202020204" pitchFamily="34" charset="0"/>
                        <a:cs typeface="Arial" panose="020B0604020202020204" pitchFamily="34" charset="0"/>
                      </a:endParaRPr>
                    </a:p>
                  </a:txBody>
                  <a:tcPr>
                    <a:solidFill>
                      <a:schemeClr val="accent6">
                        <a:lumMod val="50000"/>
                      </a:schemeClr>
                    </a:solidFill>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The degree to which members of a group expect and agree that power should be shared unequally </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US" sz="2400" b="1" i="1" dirty="0">
                          <a:latin typeface="Arial" panose="020B0604020202020204" pitchFamily="34" charset="0"/>
                          <a:cs typeface="Arial" panose="020B0604020202020204" pitchFamily="34" charset="0"/>
                        </a:rPr>
                        <a:t>High power distance </a:t>
                      </a:r>
                      <a:r>
                        <a:rPr lang="en-US" sz="2400" b="0" i="0" dirty="0">
                          <a:latin typeface="Arial" panose="020B0604020202020204" pitchFamily="34" charset="0"/>
                          <a:cs typeface="Arial" panose="020B0604020202020204" pitchFamily="34" charset="0"/>
                        </a:rPr>
                        <a:t>[egalitarian, nonhierarchical]</a:t>
                      </a: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a:latin typeface="Arial" panose="020B0604020202020204" pitchFamily="34" charset="0"/>
                          <a:cs typeface="Arial" panose="020B0604020202020204" pitchFamily="34" charset="0"/>
                        </a:rPr>
                        <a:t>Low power distance </a:t>
                      </a:r>
                      <a:r>
                        <a:rPr lang="en-US" sz="2400" b="0" i="0" dirty="0">
                          <a:latin typeface="Arial" panose="020B0604020202020204" pitchFamily="34" charset="0"/>
                          <a:cs typeface="Arial" panose="020B0604020202020204" pitchFamily="34" charset="0"/>
                        </a:rPr>
                        <a:t>[hierarchy, disparity]</a:t>
                      </a: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Germanic Europe and Nordic countries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Confucian Asian, Eastern Europe (variations), Latin Europe (variations), Sub-Saharan Africa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Arab nations, Latin America, Southern Asia (variations)</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119101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749431023"/>
              </p:ext>
            </p:extLst>
          </p:nvPr>
        </p:nvGraphicFramePr>
        <p:xfrm>
          <a:off x="560635" y="1221554"/>
          <a:ext cx="10933228" cy="466344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AU" sz="2800" b="1" kern="1200" dirty="0">
                          <a:solidFill>
                            <a:schemeClr val="lt1"/>
                          </a:solidFill>
                          <a:effectLst/>
                          <a:latin typeface="Arial" panose="020B0604020202020204" pitchFamily="34" charset="0"/>
                          <a:ea typeface="+mn-ea"/>
                          <a:cs typeface="Arial" panose="020B0604020202020204" pitchFamily="34" charset="0"/>
                        </a:rPr>
                        <a:t>Uncertainty Avoidance</a:t>
                      </a:r>
                      <a:endParaRPr lang="en-US" sz="2800" dirty="0">
                        <a:latin typeface="Arial" panose="020B0604020202020204" pitchFamily="34" charset="0"/>
                        <a:cs typeface="Arial" panose="020B0604020202020204" pitchFamily="34" charset="0"/>
                      </a:endParaRPr>
                    </a:p>
                  </a:txBody>
                  <a:tcPr>
                    <a:solidFill>
                      <a:schemeClr val="accent5">
                        <a:lumMod val="50000"/>
                      </a:schemeClr>
                    </a:solidFill>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Extent to which a society, an organization, or group relies on established social norms, rituals, and procedures to avoid uncertainty </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US" sz="2400" b="1" i="1" dirty="0">
                          <a:latin typeface="Arial" panose="020B0604020202020204" pitchFamily="34" charset="0"/>
                          <a:cs typeface="Arial" panose="020B0604020202020204" pitchFamily="34" charset="0"/>
                        </a:rPr>
                        <a:t>Low uncertainty avoidance </a:t>
                      </a:r>
                      <a:r>
                        <a:rPr lang="en-US" sz="2400" b="0" i="0" dirty="0">
                          <a:latin typeface="Arial" panose="020B0604020202020204" pitchFamily="34" charset="0"/>
                          <a:cs typeface="Arial" panose="020B0604020202020204" pitchFamily="34" charset="0"/>
                        </a:rPr>
                        <a:t>[stability]</a:t>
                      </a: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a:latin typeface="Arial" panose="020B0604020202020204" pitchFamily="34" charset="0"/>
                          <a:cs typeface="Arial" panose="020B0604020202020204" pitchFamily="34" charset="0"/>
                        </a:rPr>
                        <a:t>High uncertainty avoidance </a:t>
                      </a:r>
                      <a:r>
                        <a:rPr lang="en-US" sz="2400" b="0" i="0" dirty="0">
                          <a:latin typeface="Arial" panose="020B0604020202020204" pitchFamily="34" charset="0"/>
                          <a:cs typeface="Arial" panose="020B0604020202020204" pitchFamily="34" charset="0"/>
                        </a:rPr>
                        <a:t>[ambiguity]</a:t>
                      </a: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Germanic Europe and Nordic countries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Confucian Asian, Eastern Europe (variations), Latin Europe (variations), Sub-Saharan Africa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Arab nations, Latin America, Southern Asia (variations)</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327019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2591950706"/>
              </p:ext>
            </p:extLst>
          </p:nvPr>
        </p:nvGraphicFramePr>
        <p:xfrm>
          <a:off x="500514" y="1737812"/>
          <a:ext cx="10933228" cy="393192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GB" sz="2800" b="1" kern="1200" dirty="0">
                          <a:solidFill>
                            <a:schemeClr val="lt1"/>
                          </a:solidFill>
                          <a:effectLst/>
                          <a:latin typeface="Arial" panose="020B0604020202020204" pitchFamily="34" charset="0"/>
                          <a:ea typeface="+mn-ea"/>
                          <a:cs typeface="Arial" panose="020B0604020202020204" pitchFamily="34" charset="0"/>
                        </a:rPr>
                        <a:t>Performance Orientation</a:t>
                      </a:r>
                      <a:r>
                        <a:rPr lang="en-AU" sz="2800" dirty="0">
                          <a:effectLst/>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txBody>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Extent to which a context encourages and rewards group members for improved performance and excellence—whether cultures are cooperative or competitive</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US" sz="2400" b="1" i="1" dirty="0">
                          <a:latin typeface="Arial" panose="020B0604020202020204" pitchFamily="34" charset="0"/>
                          <a:cs typeface="Arial" panose="020B0604020202020204" pitchFamily="34" charset="0"/>
                        </a:rPr>
                        <a:t>Cooperative</a:t>
                      </a: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a:latin typeface="Arial" panose="020B0604020202020204" pitchFamily="34" charset="0"/>
                          <a:cs typeface="Arial" panose="020B0604020202020204" pitchFamily="34" charset="0"/>
                        </a:rPr>
                        <a:t>Competitive</a:t>
                      </a: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Nordic countries, Sub-Saharan Africa</a:t>
                      </a:r>
                      <a:r>
                        <a:rPr lang="en-AU" sz="2400" b="0" dirty="0">
                          <a:effectLst/>
                          <a:latin typeface="Arial" panose="020B0604020202020204" pitchFamily="34" charset="0"/>
                          <a:cs typeface="Arial" panose="020B0604020202020204" pitchFamily="34" charset="0"/>
                        </a:rPr>
                        <a:t>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Confucian Asia, Eastern Europe, Latin America, Latin Europe, and Southern Asia (variations)</a:t>
                      </a:r>
                      <a:r>
                        <a:rPr lang="en-AU" sz="2400" b="0" dirty="0">
                          <a:effectLst/>
                          <a:latin typeface="Arial" panose="020B0604020202020204" pitchFamily="34" charset="0"/>
                          <a:cs typeface="Arial" panose="020B0604020202020204" pitchFamily="34" charset="0"/>
                        </a:rPr>
                        <a:t>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and Germanic Europe</a:t>
                      </a:r>
                      <a:r>
                        <a:rPr lang="en-AU" sz="2400" b="0" dirty="0">
                          <a:effectLst/>
                          <a:latin typeface="Arial" panose="020B0604020202020204" pitchFamily="34" charset="0"/>
                          <a:cs typeface="Arial" panose="020B0604020202020204" pitchFamily="34" charset="0"/>
                        </a:rPr>
                        <a:t> </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291663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3278121737"/>
              </p:ext>
            </p:extLst>
          </p:nvPr>
        </p:nvGraphicFramePr>
        <p:xfrm>
          <a:off x="518008" y="1555001"/>
          <a:ext cx="10933228" cy="356616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AU" sz="2800" b="1" kern="1200" dirty="0">
                          <a:solidFill>
                            <a:schemeClr val="lt1"/>
                          </a:solidFill>
                          <a:effectLst/>
                          <a:latin typeface="Arial" panose="020B0604020202020204" pitchFamily="34" charset="0"/>
                          <a:ea typeface="+mn-ea"/>
                          <a:cs typeface="Arial" panose="020B0604020202020204" pitchFamily="34" charset="0"/>
                        </a:rPr>
                        <a:t>Assertiveness</a:t>
                      </a:r>
                      <a:endParaRPr lang="en-US" sz="2800" dirty="0">
                        <a:latin typeface="Arial" panose="020B0604020202020204" pitchFamily="34" charset="0"/>
                        <a:cs typeface="Arial" panose="020B0604020202020204" pitchFamily="34" charset="0"/>
                      </a:endParaRPr>
                    </a:p>
                  </a:txBody>
                  <a:tcPr>
                    <a:solidFill>
                      <a:schemeClr val="accent6">
                        <a:lumMod val="50000"/>
                      </a:schemeClr>
                    </a:solidFill>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Extent to which a context is determined, assertive, confrontational, and aggressive in social relationships </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a:latin typeface="Arial" panose="020B0604020202020204" pitchFamily="34" charset="0"/>
                          <a:cs typeface="Arial" panose="020B0604020202020204" pitchFamily="34" charset="0"/>
                        </a:rPr>
                        <a:t>Low context (direct)</a:t>
                      </a:r>
                      <a:endParaRPr lang="en-US" sz="2400" b="0" i="0" dirty="0">
                        <a:latin typeface="Arial" panose="020B0604020202020204" pitchFamily="34" charset="0"/>
                        <a:cs typeface="Arial" panose="020B0604020202020204" pitchFamily="34" charset="0"/>
                      </a:endParaRP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a:latin typeface="Arial" panose="020B0604020202020204" pitchFamily="34" charset="0"/>
                          <a:cs typeface="Arial" panose="020B0604020202020204" pitchFamily="34" charset="0"/>
                        </a:rPr>
                        <a:t>High context (indirect) </a:t>
                      </a: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Germanic Europe, Nordic countries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Eastern Europe, Latin America, and Latin Europe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Arab, Confucian Asia, Southern Asia (variations), Sub-Saharan Africa </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25805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3487675628"/>
              </p:ext>
            </p:extLst>
          </p:nvPr>
        </p:nvGraphicFramePr>
        <p:xfrm>
          <a:off x="488445" y="1645920"/>
          <a:ext cx="10933228" cy="356616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AU" sz="2800" b="1" kern="1200" dirty="0">
                          <a:solidFill>
                            <a:schemeClr val="lt1"/>
                          </a:solidFill>
                          <a:effectLst/>
                          <a:latin typeface="Arial" panose="020B0604020202020204" pitchFamily="34" charset="0"/>
                          <a:ea typeface="+mn-ea"/>
                          <a:cs typeface="Arial" panose="020B0604020202020204" pitchFamily="34" charset="0"/>
                        </a:rPr>
                        <a:t>Future Orientation</a:t>
                      </a:r>
                      <a:endParaRPr lang="en-US" sz="2800" dirty="0">
                        <a:latin typeface="Arial" panose="020B0604020202020204" pitchFamily="34" charset="0"/>
                        <a:cs typeface="Arial" panose="020B0604020202020204" pitchFamily="34" charset="0"/>
                      </a:endParaRPr>
                    </a:p>
                  </a:txBody>
                  <a:tcPr>
                    <a:solidFill>
                      <a:schemeClr val="accent4">
                        <a:lumMod val="50000"/>
                      </a:schemeClr>
                    </a:solidFill>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Extent to which people engage in future-oriented </a:t>
                      </a:r>
                      <a:r>
                        <a:rPr lang="en-GB" sz="2400" b="0" kern="1200" dirty="0" err="1">
                          <a:solidFill>
                            <a:schemeClr val="tx1"/>
                          </a:solidFill>
                          <a:effectLst/>
                          <a:latin typeface="Arial" panose="020B0604020202020204" pitchFamily="34" charset="0"/>
                          <a:ea typeface="+mn-ea"/>
                          <a:cs typeface="Arial" panose="020B0604020202020204" pitchFamily="34" charset="0"/>
                        </a:rPr>
                        <a:t>behaviors</a:t>
                      </a:r>
                      <a:r>
                        <a:rPr lang="en-GB" sz="2400" b="0" kern="1200" dirty="0">
                          <a:solidFill>
                            <a:schemeClr val="tx1"/>
                          </a:solidFill>
                          <a:effectLst/>
                          <a:latin typeface="Arial" panose="020B0604020202020204" pitchFamily="34" charset="0"/>
                          <a:ea typeface="+mn-ea"/>
                          <a:cs typeface="Arial" panose="020B0604020202020204" pitchFamily="34" charset="0"/>
                        </a:rPr>
                        <a:t> such as planning, investing in the future, and delaying gratification </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US" sz="2400" b="1" i="1" dirty="0">
                          <a:latin typeface="Arial" panose="020B0604020202020204" pitchFamily="34" charset="0"/>
                          <a:cs typeface="Arial" panose="020B0604020202020204" pitchFamily="34" charset="0"/>
                        </a:rPr>
                        <a:t>Short term</a:t>
                      </a: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a:latin typeface="Arial" panose="020B0604020202020204" pitchFamily="34" charset="0"/>
                          <a:cs typeface="Arial" panose="020B0604020202020204" pitchFamily="34" charset="0"/>
                        </a:rPr>
                        <a:t>Long term</a:t>
                      </a: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Arab, Eastern Europe, Nordic countries and Sub-Saharan Africa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Germanic Europe, Latin America, Latin Europe and Southern Asia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Confucian Asia </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51248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2396485409"/>
              </p:ext>
            </p:extLst>
          </p:nvPr>
        </p:nvGraphicFramePr>
        <p:xfrm>
          <a:off x="499445" y="1584960"/>
          <a:ext cx="10933228" cy="368808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AU" sz="2800" b="1" kern="1200" dirty="0">
                          <a:solidFill>
                            <a:schemeClr val="lt1"/>
                          </a:solidFill>
                          <a:effectLst/>
                          <a:latin typeface="Arial" panose="020B0604020202020204" pitchFamily="34" charset="0"/>
                          <a:ea typeface="+mn-ea"/>
                          <a:cs typeface="Arial" panose="020B0604020202020204" pitchFamily="34" charset="0"/>
                        </a:rPr>
                        <a:t>Humane Orientation</a:t>
                      </a:r>
                      <a:endParaRPr lang="en-US" sz="2800" dirty="0">
                        <a:latin typeface="Arial" panose="020B0604020202020204" pitchFamily="34" charset="0"/>
                        <a:cs typeface="Arial" panose="020B0604020202020204" pitchFamily="34" charset="0"/>
                      </a:endParaRPr>
                    </a:p>
                  </a:txBody>
                  <a:tcPr>
                    <a:solidFill>
                      <a:schemeClr val="accent2">
                        <a:lumMod val="50000"/>
                      </a:schemeClr>
                    </a:solidFill>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Degree to which a culture encourages and rewards people for being fair, altruistic, generous, caring, and kind to others </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US" sz="2400" b="1" i="1" dirty="0">
                          <a:latin typeface="Arial" panose="020B0604020202020204" pitchFamily="34" charset="0"/>
                          <a:cs typeface="Arial" panose="020B0604020202020204" pitchFamily="34" charset="0"/>
                        </a:rPr>
                        <a:t>Being</a:t>
                      </a: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a:latin typeface="Arial" panose="020B0604020202020204" pitchFamily="34" charset="0"/>
                          <a:cs typeface="Arial" panose="020B0604020202020204" pitchFamily="34" charset="0"/>
                        </a:rPr>
                        <a:t>Doing</a:t>
                      </a: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Arab, Latin America, Nordic Europe, and Sub-Saharan Africa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Confucian Asia (variations), Eastern Europe, Latin Europe, and Southern Europe (variations)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and Germanic Europe </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1953667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1405939175"/>
              </p:ext>
            </p:extLst>
          </p:nvPr>
        </p:nvGraphicFramePr>
        <p:xfrm>
          <a:off x="629386" y="1061988"/>
          <a:ext cx="10933228" cy="515112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AU" sz="2800" b="1" kern="1200" dirty="0">
                          <a:solidFill>
                            <a:schemeClr val="lt1"/>
                          </a:solidFill>
                          <a:effectLst/>
                          <a:latin typeface="Arial" panose="020B0604020202020204" pitchFamily="34" charset="0"/>
                          <a:ea typeface="+mn-ea"/>
                          <a:cs typeface="Arial" panose="020B0604020202020204" pitchFamily="34" charset="0"/>
                        </a:rPr>
                        <a:t>Institutional Collectivism</a:t>
                      </a:r>
                      <a:endParaRPr lang="en-US" sz="2800" dirty="0">
                        <a:latin typeface="Arial" panose="020B0604020202020204" pitchFamily="34" charset="0"/>
                        <a:cs typeface="Arial" panose="020B0604020202020204" pitchFamily="34" charset="0"/>
                      </a:endParaRPr>
                    </a:p>
                  </a:txBody>
                  <a:tcPr>
                    <a:solidFill>
                      <a:schemeClr val="accent1">
                        <a:lumMod val="50000"/>
                      </a:schemeClr>
                    </a:solidFill>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The degree to which organizational or society encourages institutional or societal action</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US" sz="2400" b="1" i="1" dirty="0">
                          <a:latin typeface="Arial" panose="020B0604020202020204" pitchFamily="34" charset="0"/>
                          <a:cs typeface="Arial" panose="020B0604020202020204" pitchFamily="34" charset="0"/>
                        </a:rPr>
                        <a:t>Universalist </a:t>
                      </a:r>
                      <a:r>
                        <a:rPr lang="en-US" sz="2400" b="0" i="0" dirty="0">
                          <a:latin typeface="Arial" panose="020B0604020202020204" pitchFamily="34" charset="0"/>
                          <a:cs typeface="Arial" panose="020B0604020202020204" pitchFamily="34" charset="0"/>
                        </a:rPr>
                        <a:t>[emphasis on rules, standards apply to everyone]</a:t>
                      </a: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err="1">
                          <a:latin typeface="Arial" panose="020B0604020202020204" pitchFamily="34" charset="0"/>
                          <a:cs typeface="Arial" panose="020B0604020202020204" pitchFamily="34" charset="0"/>
                        </a:rPr>
                        <a:t>Particularlist</a:t>
                      </a:r>
                      <a:r>
                        <a:rPr lang="en-US" sz="2400" b="1" i="1" dirty="0">
                          <a:latin typeface="Arial" panose="020B0604020202020204" pitchFamily="34" charset="0"/>
                          <a:cs typeface="Arial" panose="020B0604020202020204" pitchFamily="34" charset="0"/>
                        </a:rPr>
                        <a:t> </a:t>
                      </a:r>
                      <a:r>
                        <a:rPr lang="en-US" sz="2400" b="0" i="0" dirty="0">
                          <a:latin typeface="Arial" panose="020B0604020202020204" pitchFamily="34" charset="0"/>
                          <a:cs typeface="Arial" panose="020B0604020202020204" pitchFamily="34" charset="0"/>
                        </a:rPr>
                        <a:t>[emphasis on specifics, unique standards based on relationships]</a:t>
                      </a: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Germanic Europe and Nordic countries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Eastern Europe and Latin America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Arab nations, Confucian Asia (variations), Latin America, Southern Asia, Sub-Saharan Africa </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395823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0FEE79-E413-DCC5-9837-619838F13AEF}"/>
              </a:ext>
            </a:extLst>
          </p:cNvPr>
          <p:cNvGraphicFramePr>
            <a:graphicFrameLocks noGrp="1"/>
          </p:cNvGraphicFramePr>
          <p:nvPr>
            <p:extLst>
              <p:ext uri="{D42A27DB-BD31-4B8C-83A1-F6EECF244321}">
                <p14:modId xmlns:p14="http://schemas.microsoft.com/office/powerpoint/2010/main" val="3497131773"/>
              </p:ext>
            </p:extLst>
          </p:nvPr>
        </p:nvGraphicFramePr>
        <p:xfrm>
          <a:off x="2016981" y="1908549"/>
          <a:ext cx="9023196" cy="3169920"/>
        </p:xfrm>
        <a:graphic>
          <a:graphicData uri="http://schemas.openxmlformats.org/drawingml/2006/table">
            <a:tbl>
              <a:tblPr firstRow="1" bandRow="1">
                <a:tableStyleId>{5C22544A-7EE6-4342-B048-85BDC9FD1C3A}</a:tableStyleId>
              </a:tblPr>
              <a:tblGrid>
                <a:gridCol w="9023196">
                  <a:extLst>
                    <a:ext uri="{9D8B030D-6E8A-4147-A177-3AD203B41FA5}">
                      <a16:colId xmlns:a16="http://schemas.microsoft.com/office/drawing/2014/main" val="41271030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kern="1200" dirty="0">
                          <a:solidFill>
                            <a:schemeClr val="tx1">
                              <a:lumMod val="10000"/>
                            </a:schemeClr>
                          </a:solidFill>
                          <a:effectLst/>
                          <a:latin typeface="Arial" panose="020B0604020202020204" pitchFamily="34" charset="0"/>
                          <a:ea typeface="+mn-ea"/>
                          <a:cs typeface="Arial" panose="020B0604020202020204" pitchFamily="34" charset="0"/>
                        </a:rPr>
                        <a:t>From the Latin </a:t>
                      </a:r>
                      <a:r>
                        <a:rPr lang="en-AU" sz="2800" b="0" i="1" kern="1200" dirty="0" err="1">
                          <a:solidFill>
                            <a:schemeClr val="tx1">
                              <a:lumMod val="10000"/>
                            </a:schemeClr>
                          </a:solidFill>
                          <a:effectLst/>
                          <a:latin typeface="Arial" panose="020B0604020202020204" pitchFamily="34" charset="0"/>
                          <a:ea typeface="+mn-ea"/>
                          <a:cs typeface="Arial" panose="020B0604020202020204" pitchFamily="34" charset="0"/>
                        </a:rPr>
                        <a:t>cultūra</a:t>
                      </a:r>
                      <a:r>
                        <a:rPr lang="en-AU" sz="2800" b="0" kern="1200" dirty="0">
                          <a:solidFill>
                            <a:schemeClr val="tx1">
                              <a:lumMod val="10000"/>
                            </a:schemeClr>
                          </a:solidFill>
                          <a:effectLst/>
                          <a:latin typeface="Arial" panose="020B0604020202020204" pitchFamily="34" charset="0"/>
                          <a:ea typeface="+mn-ea"/>
                          <a:cs typeface="Arial" panose="020B0604020202020204" pitchFamily="34" charset="0"/>
                        </a:rPr>
                        <a:t>, meaning ‘cultivation, agriculture, tillage, care,’ or the tilling of the soil. Culture is, therefore ‘a collection of behaviours and beliefs associated with a particular group’ </a:t>
                      </a:r>
                      <a:r>
                        <a:rPr lang="en-AU" sz="2000" b="0" kern="1200" dirty="0">
                          <a:solidFill>
                            <a:schemeClr val="tx1">
                              <a:lumMod val="10000"/>
                            </a:schemeClr>
                          </a:solidFill>
                          <a:effectLst/>
                          <a:latin typeface="Arial" panose="020B0604020202020204" pitchFamily="34" charset="0"/>
                          <a:ea typeface="+mn-ea"/>
                          <a:cs typeface="Arial" panose="020B0604020202020204" pitchFamily="34" charset="0"/>
                        </a:rPr>
                        <a:t>(</a:t>
                      </a:r>
                      <a:r>
                        <a:rPr lang="en-AU" sz="2000" b="0" kern="1200" dirty="0" err="1">
                          <a:solidFill>
                            <a:schemeClr val="tx1">
                              <a:lumMod val="10000"/>
                            </a:schemeClr>
                          </a:solidFill>
                          <a:effectLst/>
                          <a:latin typeface="Arial" panose="020B0604020202020204" pitchFamily="34" charset="0"/>
                          <a:ea typeface="+mn-ea"/>
                          <a:cs typeface="Arial" panose="020B0604020202020204" pitchFamily="34" charset="0"/>
                        </a:rPr>
                        <a:t>Dictionary.com</a:t>
                      </a:r>
                      <a:r>
                        <a:rPr lang="en-AU" sz="2000" b="0" kern="1200" dirty="0">
                          <a:solidFill>
                            <a:schemeClr val="tx1">
                              <a:lumMod val="10000"/>
                            </a:schemeClr>
                          </a:solidFill>
                          <a:effectLst/>
                          <a:latin typeface="Arial" panose="020B0604020202020204" pitchFamily="34" charset="0"/>
                          <a:ea typeface="+mn-ea"/>
                          <a:cs typeface="Arial" panose="020B0604020202020204" pitchFamily="34" charset="0"/>
                        </a:rPr>
                        <a:t>)</a:t>
                      </a:r>
                      <a:endParaRPr lang="en-AU" sz="2800" b="0" dirty="0">
                        <a:solidFill>
                          <a:schemeClr val="tx1">
                            <a:lumMod val="10000"/>
                          </a:schemeClr>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4891565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kern="1200" dirty="0">
                          <a:solidFill>
                            <a:schemeClr val="tx1">
                              <a:lumMod val="10000"/>
                            </a:schemeClr>
                          </a:solidFill>
                          <a:effectLst/>
                          <a:latin typeface="Arial" panose="020B0604020202020204" pitchFamily="34" charset="0"/>
                          <a:ea typeface="+mn-ea"/>
                          <a:cs typeface="Arial" panose="020B0604020202020204" pitchFamily="34" charset="0"/>
                        </a:rPr>
                        <a:t>A person’s ‘mental software’ because culture functions as our software for our behaviour of ‘thinking, feeling, and acting’ </a:t>
                      </a:r>
                      <a:r>
                        <a:rPr lang="en-AU" sz="2000" b="0" kern="1200" dirty="0">
                          <a:solidFill>
                            <a:schemeClr val="tx1">
                              <a:lumMod val="10000"/>
                            </a:schemeClr>
                          </a:solidFill>
                          <a:effectLst/>
                          <a:latin typeface="Arial" panose="020B0604020202020204" pitchFamily="34" charset="0"/>
                          <a:ea typeface="+mn-ea"/>
                          <a:cs typeface="Arial" panose="020B0604020202020204" pitchFamily="34" charset="0"/>
                        </a:rPr>
                        <a:t>(G Hofstede, G J Hofstede, &amp; Michael Minkov)</a:t>
                      </a:r>
                      <a:endParaRPr lang="en-AU" sz="2800" b="0" dirty="0">
                        <a:solidFill>
                          <a:schemeClr val="tx1">
                            <a:lumMod val="1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0123586"/>
                  </a:ext>
                </a:extLst>
              </a:tr>
            </a:tbl>
          </a:graphicData>
        </a:graphic>
      </p:graphicFrame>
      <p:sp>
        <p:nvSpPr>
          <p:cNvPr id="5" name="Title 1">
            <a:extLst>
              <a:ext uri="{FF2B5EF4-FFF2-40B4-BE49-F238E27FC236}">
                <a16:creationId xmlns:a16="http://schemas.microsoft.com/office/drawing/2014/main" id="{B4745CDA-E98E-773E-8DBB-1098BF730C4A}"/>
              </a:ext>
            </a:extLst>
          </p:cNvPr>
          <p:cNvSpPr txBox="1">
            <a:spLocks/>
          </p:cNvSpPr>
          <p:nvPr/>
        </p:nvSpPr>
        <p:spPr>
          <a:xfrm>
            <a:off x="1447904" y="492434"/>
            <a:ext cx="7983479" cy="13748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6000" b="1" dirty="0">
                <a:solidFill>
                  <a:schemeClr val="tx1">
                    <a:lumMod val="10000"/>
                  </a:schemeClr>
                </a:solidFill>
                <a:latin typeface="Arial" panose="020B0604020202020204" pitchFamily="34" charset="0"/>
                <a:cs typeface="Arial" panose="020B0604020202020204" pitchFamily="34" charset="0"/>
              </a:rPr>
              <a:t>Defining Culture</a:t>
            </a:r>
          </a:p>
        </p:txBody>
      </p:sp>
      <p:pic>
        <p:nvPicPr>
          <p:cNvPr id="4" name="Picture 3">
            <a:extLst>
              <a:ext uri="{FF2B5EF4-FFF2-40B4-BE49-F238E27FC236}">
                <a16:creationId xmlns:a16="http://schemas.microsoft.com/office/drawing/2014/main" id="{5E89B378-D42A-94A0-FBC0-A2C564D6BD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95" y="0"/>
            <a:ext cx="1452999" cy="6858000"/>
          </a:xfrm>
          <a:prstGeom prst="rect">
            <a:avLst/>
          </a:prstGeom>
        </p:spPr>
      </p:pic>
    </p:spTree>
    <p:extLst>
      <p:ext uri="{BB962C8B-B14F-4D97-AF65-F5344CB8AC3E}">
        <p14:creationId xmlns:p14="http://schemas.microsoft.com/office/powerpoint/2010/main" val="2136572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3619225601"/>
              </p:ext>
            </p:extLst>
          </p:nvPr>
        </p:nvGraphicFramePr>
        <p:xfrm>
          <a:off x="466443" y="1332933"/>
          <a:ext cx="10933228" cy="441960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AU" sz="2800" b="1" kern="1200" dirty="0">
                          <a:solidFill>
                            <a:schemeClr val="lt1"/>
                          </a:solidFill>
                          <a:effectLst/>
                          <a:latin typeface="Arial" panose="020B0604020202020204" pitchFamily="34" charset="0"/>
                          <a:ea typeface="+mn-ea"/>
                          <a:cs typeface="Arial" panose="020B0604020202020204" pitchFamily="34" charset="0"/>
                        </a:rPr>
                        <a:t>In-Group Collectivism</a:t>
                      </a:r>
                      <a:endParaRPr lang="en-US" sz="2800" dirty="0">
                        <a:latin typeface="Arial" panose="020B0604020202020204" pitchFamily="34" charset="0"/>
                        <a:cs typeface="Arial" panose="020B0604020202020204" pitchFamily="34" charset="0"/>
                      </a:endParaRPr>
                    </a:p>
                  </a:txBody>
                  <a:tcPr>
                    <a:solidFill>
                      <a:schemeClr val="tx2">
                        <a:lumMod val="50000"/>
                      </a:schemeClr>
                    </a:solidFill>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The degree to which people express pride, loyalty, and cohesiveness in their organizations or families </a:t>
                      </a:r>
                      <a:endParaRPr lang="en-US" sz="2400" b="0" dirty="0">
                        <a:solidFill>
                          <a:schemeClr val="tx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US" sz="2400" b="1" i="1" dirty="0">
                          <a:latin typeface="Arial" panose="020B0604020202020204" pitchFamily="34" charset="0"/>
                          <a:cs typeface="Arial" panose="020B0604020202020204" pitchFamily="34" charset="0"/>
                        </a:rPr>
                        <a:t>Individualist </a:t>
                      </a:r>
                      <a:r>
                        <a:rPr lang="en-US" sz="2400" b="0" i="0" dirty="0">
                          <a:latin typeface="Arial" panose="020B0604020202020204" pitchFamily="34" charset="0"/>
                          <a:cs typeface="Arial" panose="020B0604020202020204" pitchFamily="34" charset="0"/>
                        </a:rPr>
                        <a:t>[personal incentives]</a:t>
                      </a:r>
                      <a:endParaRPr lang="en-US" sz="2400" b="1" i="1" dirty="0">
                        <a:latin typeface="Arial" panose="020B0604020202020204" pitchFamily="34" charset="0"/>
                        <a:cs typeface="Arial" panose="020B0604020202020204" pitchFamily="34" charset="0"/>
                      </a:endParaRP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a:latin typeface="Arial" panose="020B0604020202020204" pitchFamily="34" charset="0"/>
                          <a:cs typeface="Arial" panose="020B0604020202020204" pitchFamily="34" charset="0"/>
                        </a:rPr>
                        <a:t>Collectivist </a:t>
                      </a:r>
                      <a:r>
                        <a:rPr lang="en-US" sz="2400" b="0" i="0" dirty="0">
                          <a:latin typeface="Arial" panose="020B0604020202020204" pitchFamily="34" charset="0"/>
                          <a:cs typeface="Arial" panose="020B0604020202020204" pitchFamily="34" charset="0"/>
                        </a:rPr>
                        <a:t>[group goals]</a:t>
                      </a: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Germanic Europe and Nordic countries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Eastern Europe and Latin America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Arab nations, Confucian Asia (variations), Latin America, Southern Asia, Sub-Saharan Africa </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362222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B697CD1-1C3C-082B-2467-F4947D06A08C}"/>
              </a:ext>
            </a:extLst>
          </p:cNvPr>
          <p:cNvGraphicFramePr>
            <a:graphicFrameLocks noGrp="1"/>
          </p:cNvGraphicFramePr>
          <p:nvPr>
            <p:extLst>
              <p:ext uri="{D42A27DB-BD31-4B8C-83A1-F6EECF244321}">
                <p14:modId xmlns:p14="http://schemas.microsoft.com/office/powerpoint/2010/main" val="895717282"/>
              </p:ext>
            </p:extLst>
          </p:nvPr>
        </p:nvGraphicFramePr>
        <p:xfrm>
          <a:off x="520935" y="2146267"/>
          <a:ext cx="10933228" cy="2956560"/>
        </p:xfrm>
        <a:graphic>
          <a:graphicData uri="http://schemas.openxmlformats.org/drawingml/2006/table">
            <a:tbl>
              <a:tblPr firstRow="1" bandRow="1">
                <a:tableStyleId>{5C22544A-7EE6-4342-B048-85BDC9FD1C3A}</a:tableStyleId>
              </a:tblPr>
              <a:tblGrid>
                <a:gridCol w="2733307">
                  <a:extLst>
                    <a:ext uri="{9D8B030D-6E8A-4147-A177-3AD203B41FA5}">
                      <a16:colId xmlns:a16="http://schemas.microsoft.com/office/drawing/2014/main" val="1853155465"/>
                    </a:ext>
                  </a:extLst>
                </a:gridCol>
                <a:gridCol w="2733307">
                  <a:extLst>
                    <a:ext uri="{9D8B030D-6E8A-4147-A177-3AD203B41FA5}">
                      <a16:colId xmlns:a16="http://schemas.microsoft.com/office/drawing/2014/main" val="3425280973"/>
                    </a:ext>
                  </a:extLst>
                </a:gridCol>
                <a:gridCol w="2733307">
                  <a:extLst>
                    <a:ext uri="{9D8B030D-6E8A-4147-A177-3AD203B41FA5}">
                      <a16:colId xmlns:a16="http://schemas.microsoft.com/office/drawing/2014/main" val="821185958"/>
                    </a:ext>
                  </a:extLst>
                </a:gridCol>
                <a:gridCol w="2733307">
                  <a:extLst>
                    <a:ext uri="{9D8B030D-6E8A-4147-A177-3AD203B41FA5}">
                      <a16:colId xmlns:a16="http://schemas.microsoft.com/office/drawing/2014/main" val="2276676130"/>
                    </a:ext>
                  </a:extLst>
                </a:gridCol>
              </a:tblGrid>
              <a:tr h="370840">
                <a:tc>
                  <a:txBody>
                    <a:bodyPr/>
                    <a:lstStyle/>
                    <a:p>
                      <a:r>
                        <a:rPr lang="en-AU" sz="2800" b="1" kern="1200" dirty="0">
                          <a:solidFill>
                            <a:schemeClr val="lt1"/>
                          </a:solidFill>
                          <a:effectLst/>
                          <a:latin typeface="Arial" panose="020B0604020202020204" pitchFamily="34" charset="0"/>
                          <a:ea typeface="+mn-ea"/>
                          <a:cs typeface="Arial" panose="020B0604020202020204" pitchFamily="34" charset="0"/>
                        </a:rPr>
                        <a:t>Gender Egalitarianism</a:t>
                      </a:r>
                      <a:endParaRPr lang="en-US" sz="2800" dirty="0">
                        <a:latin typeface="Arial" panose="020B0604020202020204" pitchFamily="34" charset="0"/>
                        <a:cs typeface="Arial" panose="020B0604020202020204" pitchFamily="34" charset="0"/>
                      </a:endParaRPr>
                    </a:p>
                  </a:txBody>
                  <a:tcPr>
                    <a:solidFill>
                      <a:schemeClr val="accent2">
                        <a:lumMod val="50000"/>
                      </a:schemeClr>
                    </a:solidFill>
                  </a:tcPr>
                </a:tc>
                <a:tc gridSpan="3">
                  <a:txBody>
                    <a:bodyPr/>
                    <a:lstStyle/>
                    <a:p>
                      <a:r>
                        <a:rPr lang="en-GB" sz="2400" b="0" kern="1200" dirty="0">
                          <a:solidFill>
                            <a:schemeClr val="tx1"/>
                          </a:solidFill>
                          <a:effectLst/>
                          <a:latin typeface="Arial" panose="020B0604020202020204" pitchFamily="34" charset="0"/>
                          <a:ea typeface="+mn-ea"/>
                          <a:cs typeface="Arial" panose="020B0604020202020204" pitchFamily="34" charset="0"/>
                        </a:rPr>
                        <a:t>The degree to which an organization or society minimizes gender roles and differences and promotes gender equality</a:t>
                      </a:r>
                      <a:endParaRPr lang="en-US" sz="24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4533021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US" sz="2400" b="1" i="1" dirty="0">
                          <a:latin typeface="Arial" panose="020B0604020202020204" pitchFamily="34" charset="0"/>
                          <a:cs typeface="Arial" panose="020B0604020202020204" pitchFamily="34" charset="0"/>
                        </a:rPr>
                        <a:t>Equality</a:t>
                      </a:r>
                    </a:p>
                  </a:txBody>
                  <a:tcPr/>
                </a:tc>
                <a:tc>
                  <a:txBody>
                    <a:bodyPr/>
                    <a:lstStyle/>
                    <a:p>
                      <a:r>
                        <a:rPr lang="en-US" sz="2400" b="1" i="1" dirty="0">
                          <a:latin typeface="Arial" panose="020B0604020202020204" pitchFamily="34" charset="0"/>
                          <a:cs typeface="Arial" panose="020B0604020202020204" pitchFamily="34" charset="0"/>
                        </a:rPr>
                        <a:t>Moderate</a:t>
                      </a:r>
                    </a:p>
                  </a:txBody>
                  <a:tcPr/>
                </a:tc>
                <a:tc>
                  <a:txBody>
                    <a:bodyPr/>
                    <a:lstStyle/>
                    <a:p>
                      <a:r>
                        <a:rPr lang="en-US" sz="2400" b="1" i="1" dirty="0">
                          <a:latin typeface="Arial" panose="020B0604020202020204" pitchFamily="34" charset="0"/>
                          <a:cs typeface="Arial" panose="020B0604020202020204" pitchFamily="34" charset="0"/>
                        </a:rPr>
                        <a:t>Disparity</a:t>
                      </a:r>
                      <a:endParaRPr lang="en-US" sz="24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058921"/>
                  </a:ext>
                </a:extLst>
              </a:tr>
              <a:tr h="370840">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Anglo, Germanic Europe and Nordic countries </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Singapore, Malaysia, Argentina, Hong Kong, Greece</a:t>
                      </a:r>
                      <a:endParaRPr lang="en-US" sz="2400" b="0" dirty="0">
                        <a:latin typeface="Arial" panose="020B0604020202020204" pitchFamily="34" charset="0"/>
                        <a:cs typeface="Arial" panose="020B0604020202020204" pitchFamily="34" charset="0"/>
                      </a:endParaRPr>
                    </a:p>
                  </a:txBody>
                  <a:tcPr/>
                </a:tc>
                <a:tc>
                  <a:txBody>
                    <a:bodyPr/>
                    <a:lstStyle/>
                    <a:p>
                      <a:r>
                        <a:rPr lang="en-GB" sz="2400" b="0" kern="1200" dirty="0">
                          <a:solidFill>
                            <a:schemeClr val="dk1"/>
                          </a:solidFill>
                          <a:effectLst/>
                          <a:latin typeface="Arial" panose="020B0604020202020204" pitchFamily="34" charset="0"/>
                          <a:ea typeface="+mn-ea"/>
                          <a:cs typeface="Arial" panose="020B0604020202020204" pitchFamily="34" charset="0"/>
                        </a:rPr>
                        <a:t>India, Zambia, Morocco, Egypt, Kuwait, South Korea</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3832867"/>
                  </a:ext>
                </a:extLst>
              </a:tr>
            </a:tbl>
          </a:graphicData>
        </a:graphic>
      </p:graphicFrame>
    </p:spTree>
    <p:extLst>
      <p:ext uri="{BB962C8B-B14F-4D97-AF65-F5344CB8AC3E}">
        <p14:creationId xmlns:p14="http://schemas.microsoft.com/office/powerpoint/2010/main" val="427851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0FEE79-E413-DCC5-9837-619838F13AEF}"/>
              </a:ext>
            </a:extLst>
          </p:cNvPr>
          <p:cNvGraphicFramePr>
            <a:graphicFrameLocks noGrp="1"/>
          </p:cNvGraphicFramePr>
          <p:nvPr>
            <p:extLst>
              <p:ext uri="{D42A27DB-BD31-4B8C-83A1-F6EECF244321}">
                <p14:modId xmlns:p14="http://schemas.microsoft.com/office/powerpoint/2010/main" val="2020818469"/>
              </p:ext>
            </p:extLst>
          </p:nvPr>
        </p:nvGraphicFramePr>
        <p:xfrm>
          <a:off x="2016981" y="1908549"/>
          <a:ext cx="9023196" cy="3352800"/>
        </p:xfrm>
        <a:graphic>
          <a:graphicData uri="http://schemas.openxmlformats.org/drawingml/2006/table">
            <a:tbl>
              <a:tblPr firstRow="1" bandRow="1">
                <a:tableStyleId>{5C22544A-7EE6-4342-B048-85BDC9FD1C3A}</a:tableStyleId>
              </a:tblPr>
              <a:tblGrid>
                <a:gridCol w="9023196">
                  <a:extLst>
                    <a:ext uri="{9D8B030D-6E8A-4147-A177-3AD203B41FA5}">
                      <a16:colId xmlns:a16="http://schemas.microsoft.com/office/drawing/2014/main" val="41271030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kern="1200" dirty="0">
                          <a:solidFill>
                            <a:schemeClr val="tx1">
                              <a:lumMod val="10000"/>
                            </a:schemeClr>
                          </a:solidFill>
                          <a:effectLst/>
                          <a:latin typeface="Arial" panose="020B0604020202020204" pitchFamily="34" charset="0"/>
                          <a:ea typeface="+mn-ea"/>
                          <a:cs typeface="Arial" panose="020B0604020202020204" pitchFamily="34" charset="0"/>
                        </a:rPr>
                        <a:t>‘Culture is often a way that ethnicities, religions, races, and various social and personal factors are lumped together to describe someone’s background’ </a:t>
                      </a:r>
                      <a:r>
                        <a:rPr lang="en-AU" sz="2000" b="0" kern="1200" dirty="0">
                          <a:solidFill>
                            <a:schemeClr val="tx1">
                              <a:lumMod val="10000"/>
                            </a:schemeClr>
                          </a:solidFill>
                          <a:effectLst/>
                          <a:latin typeface="Arial" panose="020B0604020202020204" pitchFamily="34" charset="0"/>
                          <a:ea typeface="+mn-ea"/>
                          <a:cs typeface="Arial" panose="020B0604020202020204" pitchFamily="34" charset="0"/>
                        </a:rPr>
                        <a:t>(</a:t>
                      </a:r>
                      <a:r>
                        <a:rPr lang="en-AU" sz="2000" b="0" kern="1200" dirty="0" err="1">
                          <a:solidFill>
                            <a:schemeClr val="tx1">
                              <a:lumMod val="10000"/>
                            </a:schemeClr>
                          </a:solidFill>
                          <a:effectLst/>
                          <a:latin typeface="Arial" panose="020B0604020202020204" pitchFamily="34" charset="0"/>
                          <a:ea typeface="+mn-ea"/>
                          <a:cs typeface="Arial" panose="020B0604020202020204" pitchFamily="34" charset="0"/>
                        </a:rPr>
                        <a:t>dictionary.com</a:t>
                      </a:r>
                      <a:r>
                        <a:rPr lang="en-AU" sz="2000" b="0" kern="1200" dirty="0">
                          <a:solidFill>
                            <a:schemeClr val="tx1">
                              <a:lumMod val="10000"/>
                            </a:schemeClr>
                          </a:solidFill>
                          <a:effectLst/>
                          <a:latin typeface="Arial" panose="020B0604020202020204" pitchFamily="34" charset="0"/>
                          <a:ea typeface="+mn-ea"/>
                          <a:cs typeface="Arial" panose="020B0604020202020204" pitchFamily="34" charset="0"/>
                        </a:rPr>
                        <a:t>)</a:t>
                      </a:r>
                      <a:endParaRPr lang="en-AU" sz="2800" b="0" kern="1200" dirty="0">
                        <a:solidFill>
                          <a:schemeClr val="tx1">
                            <a:lumMod val="10000"/>
                          </a:schemeClr>
                        </a:solidFill>
                        <a:effectLst/>
                        <a:latin typeface="Arial" panose="020B0604020202020204" pitchFamily="34" charset="0"/>
                        <a:ea typeface="+mn-ea"/>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4891565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0" dirty="0">
                          <a:solidFill>
                            <a:schemeClr val="tx1">
                              <a:lumMod val="10000"/>
                            </a:schemeClr>
                          </a:solidFill>
                          <a:latin typeface="Arial" panose="020B0604020202020204" pitchFamily="34" charset="0"/>
                          <a:cs typeface="Arial" panose="020B0604020202020204" pitchFamily="34" charset="0"/>
                        </a:rPr>
                        <a:t>It is a collective communal experienced learned and shared through unwritten rules amongst people within the same social environment </a:t>
                      </a:r>
                      <a:r>
                        <a:rPr lang="en-AU" sz="2000" b="0" kern="1200" dirty="0">
                          <a:solidFill>
                            <a:schemeClr val="tx1">
                              <a:lumMod val="10000"/>
                            </a:schemeClr>
                          </a:solidFill>
                          <a:effectLst/>
                          <a:latin typeface="Arial" panose="020B0604020202020204" pitchFamily="34" charset="0"/>
                          <a:ea typeface="+mn-ea"/>
                          <a:cs typeface="Arial" panose="020B0604020202020204" pitchFamily="34" charset="0"/>
                        </a:rPr>
                        <a:t>(G Hofstede, G J Hofstede, &amp; Michael Minkov)</a:t>
                      </a:r>
                      <a:endParaRPr lang="en-AU" sz="2800" b="0" dirty="0">
                        <a:solidFill>
                          <a:schemeClr val="tx1">
                            <a:lumMod val="1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0123586"/>
                  </a:ext>
                </a:extLst>
              </a:tr>
            </a:tbl>
          </a:graphicData>
        </a:graphic>
      </p:graphicFrame>
      <p:sp>
        <p:nvSpPr>
          <p:cNvPr id="5" name="Title 1">
            <a:extLst>
              <a:ext uri="{FF2B5EF4-FFF2-40B4-BE49-F238E27FC236}">
                <a16:creationId xmlns:a16="http://schemas.microsoft.com/office/drawing/2014/main" id="{B4745CDA-E98E-773E-8DBB-1098BF730C4A}"/>
              </a:ext>
            </a:extLst>
          </p:cNvPr>
          <p:cNvSpPr txBox="1">
            <a:spLocks/>
          </p:cNvSpPr>
          <p:nvPr/>
        </p:nvSpPr>
        <p:spPr>
          <a:xfrm>
            <a:off x="1452999" y="492434"/>
            <a:ext cx="7978384" cy="13748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6000" b="1" dirty="0">
                <a:solidFill>
                  <a:schemeClr val="tx1">
                    <a:lumMod val="10000"/>
                  </a:schemeClr>
                </a:solidFill>
                <a:latin typeface="Arial" panose="020B0604020202020204" pitchFamily="34" charset="0"/>
                <a:cs typeface="Arial" panose="020B0604020202020204" pitchFamily="34" charset="0"/>
              </a:rPr>
              <a:t>Defining Culture</a:t>
            </a:r>
          </a:p>
        </p:txBody>
      </p:sp>
      <p:pic>
        <p:nvPicPr>
          <p:cNvPr id="7" name="Picture 6">
            <a:extLst>
              <a:ext uri="{FF2B5EF4-FFF2-40B4-BE49-F238E27FC236}">
                <a16:creationId xmlns:a16="http://schemas.microsoft.com/office/drawing/2014/main" id="{D5986273-4837-ADDA-5029-5F03F494E1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629"/>
            <a:ext cx="1452999" cy="6858000"/>
          </a:xfrm>
          <a:prstGeom prst="rect">
            <a:avLst/>
          </a:prstGeom>
        </p:spPr>
      </p:pic>
    </p:spTree>
    <p:extLst>
      <p:ext uri="{BB962C8B-B14F-4D97-AF65-F5344CB8AC3E}">
        <p14:creationId xmlns:p14="http://schemas.microsoft.com/office/powerpoint/2010/main" val="153388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119F5D-FD7D-6A89-5619-9E52538BA900}"/>
              </a:ext>
            </a:extLst>
          </p:cNvPr>
          <p:cNvPicPr>
            <a:picLocks noChangeAspect="1"/>
          </p:cNvPicPr>
          <p:nvPr/>
        </p:nvPicPr>
        <p:blipFill>
          <a:blip r:embed="rId2"/>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4C100F7C-0822-72A9-3AEB-0F2D662E2B7C}"/>
              </a:ext>
            </a:extLst>
          </p:cNvPr>
          <p:cNvSpPr txBox="1">
            <a:spLocks/>
          </p:cNvSpPr>
          <p:nvPr/>
        </p:nvSpPr>
        <p:spPr>
          <a:xfrm>
            <a:off x="4167740" y="362782"/>
            <a:ext cx="8024260" cy="12251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6000" b="1" dirty="0">
                <a:solidFill>
                  <a:schemeClr val="tx1">
                    <a:lumMod val="10000"/>
                  </a:schemeClr>
                </a:solidFill>
                <a:latin typeface="Arial" panose="020B0604020202020204" pitchFamily="34" charset="0"/>
                <a:cs typeface="Arial" panose="020B0604020202020204" pitchFamily="34" charset="0"/>
              </a:rPr>
              <a:t>The Cultural Iceberg</a:t>
            </a:r>
          </a:p>
        </p:txBody>
      </p:sp>
      <p:sp>
        <p:nvSpPr>
          <p:cNvPr id="3" name="Content Placeholder 2">
            <a:extLst>
              <a:ext uri="{FF2B5EF4-FFF2-40B4-BE49-F238E27FC236}">
                <a16:creationId xmlns:a16="http://schemas.microsoft.com/office/drawing/2014/main" id="{DEF30A0E-F853-94D3-A44B-BE1382366794}"/>
              </a:ext>
            </a:extLst>
          </p:cNvPr>
          <p:cNvSpPr txBox="1">
            <a:spLocks/>
          </p:cNvSpPr>
          <p:nvPr/>
        </p:nvSpPr>
        <p:spPr>
          <a:xfrm>
            <a:off x="5909912" y="1777792"/>
            <a:ext cx="6275668" cy="393768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pPr>
            <a:r>
              <a:rPr lang="en-AU" sz="3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10%</a:t>
            </a:r>
            <a:r>
              <a:rPr lang="en-AU" sz="32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AU" sz="32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rPr>
              <a:t>visible at any given time</a:t>
            </a:r>
          </a:p>
          <a:p>
            <a:pPr>
              <a:lnSpc>
                <a:spcPct val="115000"/>
              </a:lnSpc>
            </a:pPr>
            <a:endParaRPr lang="en-AU" sz="32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r>
              <a:rPr lang="en-AU" sz="3200" b="1" dirty="0">
                <a:solidFill>
                  <a:schemeClr val="bg1"/>
                </a:solidFill>
                <a:latin typeface="Arial" panose="020B0604020202020204" pitchFamily="34" charset="0"/>
                <a:ea typeface="Times New Roman" panose="02020603050405020304" pitchFamily="18" charset="0"/>
                <a:cs typeface="Arial" panose="020B0604020202020204" pitchFamily="34" charset="0"/>
              </a:rPr>
              <a:t>90% </a:t>
            </a:r>
            <a:r>
              <a:rPr lang="en-AU" sz="32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rPr>
              <a:t>hidden beneath the surface</a:t>
            </a:r>
          </a:p>
        </p:txBody>
      </p:sp>
      <p:sp>
        <p:nvSpPr>
          <p:cNvPr id="5" name="TextBox 4">
            <a:extLst>
              <a:ext uri="{FF2B5EF4-FFF2-40B4-BE49-F238E27FC236}">
                <a16:creationId xmlns:a16="http://schemas.microsoft.com/office/drawing/2014/main" id="{9C8DB200-5E26-A7D2-E0FF-2A9B7D09687D}"/>
              </a:ext>
            </a:extLst>
          </p:cNvPr>
          <p:cNvSpPr txBox="1"/>
          <p:nvPr/>
        </p:nvSpPr>
        <p:spPr>
          <a:xfrm>
            <a:off x="7969205" y="6529195"/>
            <a:ext cx="4158113" cy="276999"/>
          </a:xfrm>
          <a:prstGeom prst="rect">
            <a:avLst/>
          </a:prstGeom>
          <a:noFill/>
        </p:spPr>
        <p:txBody>
          <a:bodyPr wrap="square">
            <a:spAutoFit/>
          </a:bodyPr>
          <a:lstStyle/>
          <a:p>
            <a:pPr algn="r"/>
            <a:r>
              <a:rPr lang="en-AU" sz="12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rPr>
              <a:t>Edward T. Hall (1976); image DALL-E3</a:t>
            </a:r>
            <a:endParaRPr lang="en-AU" sz="1200" dirty="0">
              <a:solidFill>
                <a:schemeClr val="tx1">
                  <a:lumMod val="10000"/>
                </a:schemeClr>
              </a:solidFill>
            </a:endParaRPr>
          </a:p>
        </p:txBody>
      </p:sp>
    </p:spTree>
    <p:extLst>
      <p:ext uri="{BB962C8B-B14F-4D97-AF65-F5344CB8AC3E}">
        <p14:creationId xmlns:p14="http://schemas.microsoft.com/office/powerpoint/2010/main" val="8484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119F5D-FD7D-6A89-5619-9E52538BA900}"/>
              </a:ext>
            </a:extLst>
          </p:cNvPr>
          <p:cNvPicPr>
            <a:picLocks noChangeAspect="1"/>
          </p:cNvPicPr>
          <p:nvPr/>
        </p:nvPicPr>
        <p:blipFill>
          <a:blip r:embed="rId2"/>
          <a:stretch>
            <a:fillRect/>
          </a:stretch>
        </p:blipFill>
        <p:spPr>
          <a:xfrm>
            <a:off x="0" y="0"/>
            <a:ext cx="6858000" cy="6858000"/>
          </a:xfrm>
          <a:prstGeom prst="rect">
            <a:avLst/>
          </a:prstGeom>
        </p:spPr>
      </p:pic>
      <p:sp>
        <p:nvSpPr>
          <p:cNvPr id="8" name="TextBox 7">
            <a:extLst>
              <a:ext uri="{FF2B5EF4-FFF2-40B4-BE49-F238E27FC236}">
                <a16:creationId xmlns:a16="http://schemas.microsoft.com/office/drawing/2014/main" id="{CDD3676F-B941-B818-309B-FC8E61289A25}"/>
              </a:ext>
            </a:extLst>
          </p:cNvPr>
          <p:cNvSpPr txBox="1"/>
          <p:nvPr/>
        </p:nvSpPr>
        <p:spPr>
          <a:xfrm>
            <a:off x="7353701" y="257861"/>
            <a:ext cx="4235116" cy="2200602"/>
          </a:xfrm>
          <a:prstGeom prst="rect">
            <a:avLst/>
          </a:prstGeom>
          <a:solidFill>
            <a:schemeClr val="tx2">
              <a:lumMod val="20000"/>
              <a:lumOff val="80000"/>
            </a:schemeClr>
          </a:solidFill>
        </p:spPr>
        <p:txBody>
          <a:bodyPr wrap="square">
            <a:spAutoFit/>
          </a:bodyPr>
          <a:lstStyle/>
          <a:p>
            <a:pPr algn="ctr">
              <a:lnSpc>
                <a:spcPts val="3000"/>
              </a:lnSpc>
            </a:pPr>
            <a:r>
              <a:rPr lang="en-AU" sz="2800" b="1" i="1"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rPr>
              <a:t>Surface Culture</a:t>
            </a:r>
          </a:p>
          <a:p>
            <a:pPr algn="ctr">
              <a:lnSpc>
                <a:spcPts val="3000"/>
              </a:lnSpc>
            </a:pPr>
            <a:r>
              <a:rPr lang="en-AU" sz="28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rPr>
              <a:t>Everything above the water; What is visible</a:t>
            </a:r>
          </a:p>
          <a:p>
            <a:pPr algn="ctr"/>
            <a:endParaRPr lang="en-AU" sz="12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algn="ctr">
              <a:lnSpc>
                <a:spcPts val="3000"/>
              </a:lnSpc>
            </a:pPr>
            <a:r>
              <a:rPr lang="en-AU" sz="2800" dirty="0">
                <a:solidFill>
                  <a:schemeClr val="tx1">
                    <a:lumMod val="10000"/>
                  </a:schemeClr>
                </a:solidFill>
                <a:latin typeface="Arial" panose="020B0604020202020204" pitchFamily="34" charset="0"/>
                <a:ea typeface="Times New Roman" panose="02020603050405020304" pitchFamily="18" charset="0"/>
                <a:cs typeface="Arial" panose="020B0604020202020204" pitchFamily="34" charset="0"/>
              </a:rPr>
              <a:t>= Food, dress code, and language, etc.</a:t>
            </a:r>
          </a:p>
        </p:txBody>
      </p:sp>
      <p:sp>
        <p:nvSpPr>
          <p:cNvPr id="9" name="Rectangle 8">
            <a:extLst>
              <a:ext uri="{FF2B5EF4-FFF2-40B4-BE49-F238E27FC236}">
                <a16:creationId xmlns:a16="http://schemas.microsoft.com/office/drawing/2014/main" id="{83CAB7CA-560D-4615-8925-532C300880DB}"/>
              </a:ext>
            </a:extLst>
          </p:cNvPr>
          <p:cNvSpPr/>
          <p:nvPr/>
        </p:nvSpPr>
        <p:spPr>
          <a:xfrm>
            <a:off x="7353701" y="3019541"/>
            <a:ext cx="4235116" cy="3532472"/>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2">
            <a:extLst>
              <a:ext uri="{FF2B5EF4-FFF2-40B4-BE49-F238E27FC236}">
                <a16:creationId xmlns:a16="http://schemas.microsoft.com/office/drawing/2014/main" id="{EE09CC95-1DC8-CBB4-A927-AA3A1FA63FFE}"/>
              </a:ext>
            </a:extLst>
          </p:cNvPr>
          <p:cNvSpPr txBox="1">
            <a:spLocks/>
          </p:cNvSpPr>
          <p:nvPr/>
        </p:nvSpPr>
        <p:spPr>
          <a:xfrm>
            <a:off x="7392203" y="3101838"/>
            <a:ext cx="4158114" cy="3367877"/>
          </a:xfrm>
          <a:solidFill>
            <a:schemeClr val="accent2">
              <a:lumMod val="50000"/>
              <a:alpha val="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00"/>
              </a:lnSpc>
            </a:pPr>
            <a:r>
              <a:rPr lang="en-AU" sz="28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Deep Culture</a:t>
            </a:r>
          </a:p>
          <a:p>
            <a:pPr algn="ctr">
              <a:lnSpc>
                <a:spcPts val="3000"/>
              </a:lnSpc>
            </a:pPr>
            <a:r>
              <a:rPr lang="en-AU" sz="2800" dirty="0">
                <a:solidFill>
                  <a:schemeClr val="bg1"/>
                </a:solidFill>
                <a:latin typeface="Arial" panose="020B0604020202020204" pitchFamily="34" charset="0"/>
                <a:ea typeface="Times New Roman" panose="02020603050405020304" pitchFamily="18" charset="0"/>
                <a:cs typeface="Arial" panose="020B0604020202020204" pitchFamily="34" charset="0"/>
              </a:rPr>
              <a:t>Everything below the water; What is not visible at first inspection</a:t>
            </a:r>
          </a:p>
          <a:p>
            <a:pPr algn="ctr">
              <a:lnSpc>
                <a:spcPct val="115000"/>
              </a:lnSpc>
            </a:pPr>
            <a:endParaRPr lang="en-AU" sz="1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lnSpc>
                <a:spcPts val="3000"/>
              </a:lnSpc>
            </a:pPr>
            <a:r>
              <a:rPr lang="en-AU" sz="2800" dirty="0">
                <a:solidFill>
                  <a:schemeClr val="bg1"/>
                </a:solidFill>
                <a:latin typeface="Arial" panose="020B0604020202020204" pitchFamily="34" charset="0"/>
                <a:ea typeface="Times New Roman" panose="02020603050405020304" pitchFamily="18" charset="0"/>
                <a:cs typeface="Arial" panose="020B0604020202020204" pitchFamily="34" charset="0"/>
              </a:rPr>
              <a:t>= Cultural values, beliefs, traditions, and ‘the way we do things around here’</a:t>
            </a:r>
          </a:p>
        </p:txBody>
      </p:sp>
      <p:sp>
        <p:nvSpPr>
          <p:cNvPr id="10" name="Freeform 9">
            <a:extLst>
              <a:ext uri="{FF2B5EF4-FFF2-40B4-BE49-F238E27FC236}">
                <a16:creationId xmlns:a16="http://schemas.microsoft.com/office/drawing/2014/main" id="{569107A0-9521-DACA-6A19-FB46D79AB8B4}"/>
              </a:ext>
            </a:extLst>
          </p:cNvPr>
          <p:cNvSpPr/>
          <p:nvPr/>
        </p:nvSpPr>
        <p:spPr>
          <a:xfrm>
            <a:off x="7026441" y="2627697"/>
            <a:ext cx="5005137" cy="144379"/>
          </a:xfrm>
          <a:custGeom>
            <a:avLst/>
            <a:gdLst>
              <a:gd name="connsiteX0" fmla="*/ 5005137 w 5005137"/>
              <a:gd name="connsiteY0" fmla="*/ 106384 h 144379"/>
              <a:gd name="connsiteX1" fmla="*/ 4921718 w 5005137"/>
              <a:gd name="connsiteY1" fmla="*/ 91186 h 144379"/>
              <a:gd name="connsiteX2" fmla="*/ 4838299 w 5005137"/>
              <a:gd name="connsiteY2" fmla="*/ 60791 h 144379"/>
              <a:gd name="connsiteX3" fmla="*/ 4786162 w 5005137"/>
              <a:gd name="connsiteY3" fmla="*/ 45592 h 144379"/>
              <a:gd name="connsiteX4" fmla="*/ 4754880 w 5005137"/>
              <a:gd name="connsiteY4" fmla="*/ 30395 h 144379"/>
              <a:gd name="connsiteX5" fmla="*/ 4713171 w 5005137"/>
              <a:gd name="connsiteY5" fmla="*/ 22796 h 144379"/>
              <a:gd name="connsiteX6" fmla="*/ 4681888 w 5005137"/>
              <a:gd name="connsiteY6" fmla="*/ 15197 h 144379"/>
              <a:gd name="connsiteX7" fmla="*/ 4535906 w 5005137"/>
              <a:gd name="connsiteY7" fmla="*/ 37994 h 144379"/>
              <a:gd name="connsiteX8" fmla="*/ 4452486 w 5005137"/>
              <a:gd name="connsiteY8" fmla="*/ 53192 h 144379"/>
              <a:gd name="connsiteX9" fmla="*/ 4410776 w 5005137"/>
              <a:gd name="connsiteY9" fmla="*/ 60791 h 144379"/>
              <a:gd name="connsiteX10" fmla="*/ 4327358 w 5005137"/>
              <a:gd name="connsiteY10" fmla="*/ 75988 h 144379"/>
              <a:gd name="connsiteX11" fmla="*/ 4285648 w 5005137"/>
              <a:gd name="connsiteY11" fmla="*/ 83587 h 144379"/>
              <a:gd name="connsiteX12" fmla="*/ 3576587 w 5005137"/>
              <a:gd name="connsiteY12" fmla="*/ 91186 h 144379"/>
              <a:gd name="connsiteX13" fmla="*/ 3149066 w 5005137"/>
              <a:gd name="connsiteY13" fmla="*/ 113983 h 144379"/>
              <a:gd name="connsiteX14" fmla="*/ 3044792 w 5005137"/>
              <a:gd name="connsiteY14" fmla="*/ 121582 h 144379"/>
              <a:gd name="connsiteX15" fmla="*/ 3013509 w 5005137"/>
              <a:gd name="connsiteY15" fmla="*/ 129180 h 144379"/>
              <a:gd name="connsiteX16" fmla="*/ 2867526 w 5005137"/>
              <a:gd name="connsiteY16" fmla="*/ 121582 h 144379"/>
              <a:gd name="connsiteX17" fmla="*/ 2669406 w 5005137"/>
              <a:gd name="connsiteY17" fmla="*/ 91186 h 144379"/>
              <a:gd name="connsiteX18" fmla="*/ 2533850 w 5005137"/>
              <a:gd name="connsiteY18" fmla="*/ 75988 h 144379"/>
              <a:gd name="connsiteX19" fmla="*/ 2273166 w 5005137"/>
              <a:gd name="connsiteY19" fmla="*/ 45592 h 144379"/>
              <a:gd name="connsiteX20" fmla="*/ 1772653 w 5005137"/>
              <a:gd name="connsiteY20" fmla="*/ 37994 h 144379"/>
              <a:gd name="connsiteX21" fmla="*/ 1699661 w 5005137"/>
              <a:gd name="connsiteY21" fmla="*/ 53192 h 144379"/>
              <a:gd name="connsiteX22" fmla="*/ 1595387 w 5005137"/>
              <a:gd name="connsiteY22" fmla="*/ 68389 h 144379"/>
              <a:gd name="connsiteX23" fmla="*/ 1418122 w 5005137"/>
              <a:gd name="connsiteY23" fmla="*/ 75988 h 144379"/>
              <a:gd name="connsiteX24" fmla="*/ 1365985 w 5005137"/>
              <a:gd name="connsiteY24" fmla="*/ 83587 h 144379"/>
              <a:gd name="connsiteX25" fmla="*/ 1303421 w 5005137"/>
              <a:gd name="connsiteY25" fmla="*/ 98785 h 144379"/>
              <a:gd name="connsiteX26" fmla="*/ 1272138 w 5005137"/>
              <a:gd name="connsiteY26" fmla="*/ 113983 h 144379"/>
              <a:gd name="connsiteX27" fmla="*/ 1240856 w 5005137"/>
              <a:gd name="connsiteY27" fmla="*/ 136780 h 144379"/>
              <a:gd name="connsiteX28" fmla="*/ 1209575 w 5005137"/>
              <a:gd name="connsiteY28" fmla="*/ 144379 h 144379"/>
              <a:gd name="connsiteX29" fmla="*/ 1084446 w 5005137"/>
              <a:gd name="connsiteY29" fmla="*/ 129180 h 144379"/>
              <a:gd name="connsiteX30" fmla="*/ 1053164 w 5005137"/>
              <a:gd name="connsiteY30" fmla="*/ 113983 h 144379"/>
              <a:gd name="connsiteX31" fmla="*/ 938463 w 5005137"/>
              <a:gd name="connsiteY31" fmla="*/ 98785 h 144379"/>
              <a:gd name="connsiteX32" fmla="*/ 792480 w 5005137"/>
              <a:gd name="connsiteY32" fmla="*/ 68389 h 144379"/>
              <a:gd name="connsiteX33" fmla="*/ 719488 w 5005137"/>
              <a:gd name="connsiteY33" fmla="*/ 53192 h 144379"/>
              <a:gd name="connsiteX34" fmla="*/ 615215 w 5005137"/>
              <a:gd name="connsiteY34" fmla="*/ 45592 h 144379"/>
              <a:gd name="connsiteX35" fmla="*/ 563077 w 5005137"/>
              <a:gd name="connsiteY35" fmla="*/ 37994 h 144379"/>
              <a:gd name="connsiteX36" fmla="*/ 323248 w 5005137"/>
              <a:gd name="connsiteY36" fmla="*/ 30395 h 144379"/>
              <a:gd name="connsiteX37" fmla="*/ 250256 w 5005137"/>
              <a:gd name="connsiteY37" fmla="*/ 22796 h 144379"/>
              <a:gd name="connsiteX38" fmla="*/ 218975 w 5005137"/>
              <a:gd name="connsiteY38" fmla="*/ 15197 h 144379"/>
              <a:gd name="connsiteX39" fmla="*/ 83418 w 5005137"/>
              <a:gd name="connsiteY39" fmla="*/ 7598 h 144379"/>
              <a:gd name="connsiteX40" fmla="*/ 41709 w 5005137"/>
              <a:gd name="connsiteY40" fmla="*/ 0 h 144379"/>
              <a:gd name="connsiteX41" fmla="*/ 10427 w 5005137"/>
              <a:gd name="connsiteY41" fmla="*/ 7598 h 144379"/>
              <a:gd name="connsiteX42" fmla="*/ 0 w 5005137"/>
              <a:gd name="connsiteY42" fmla="*/ 7598 h 1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05137" h="144379" extrusionOk="0">
                <a:moveTo>
                  <a:pt x="5005137" y="106384"/>
                </a:moveTo>
                <a:cubicBezTo>
                  <a:pt x="4973275" y="98816"/>
                  <a:pt x="4947675" y="98850"/>
                  <a:pt x="4921718" y="91186"/>
                </a:cubicBezTo>
                <a:cubicBezTo>
                  <a:pt x="4896210" y="83989"/>
                  <a:pt x="4862062" y="69367"/>
                  <a:pt x="4838299" y="60791"/>
                </a:cubicBezTo>
                <a:cubicBezTo>
                  <a:pt x="4818424" y="58163"/>
                  <a:pt x="4802250" y="55308"/>
                  <a:pt x="4786162" y="45592"/>
                </a:cubicBezTo>
                <a:cubicBezTo>
                  <a:pt x="4774023" y="40999"/>
                  <a:pt x="4768818" y="35149"/>
                  <a:pt x="4754880" y="30395"/>
                </a:cubicBezTo>
                <a:cubicBezTo>
                  <a:pt x="4742036" y="26320"/>
                  <a:pt x="4727720" y="24083"/>
                  <a:pt x="4713171" y="22796"/>
                </a:cubicBezTo>
                <a:cubicBezTo>
                  <a:pt x="4701356" y="20405"/>
                  <a:pt x="4691511" y="18487"/>
                  <a:pt x="4681888" y="15197"/>
                </a:cubicBezTo>
                <a:cubicBezTo>
                  <a:pt x="4496637" y="-8960"/>
                  <a:pt x="4662321" y="41724"/>
                  <a:pt x="4535906" y="37994"/>
                </a:cubicBezTo>
                <a:cubicBezTo>
                  <a:pt x="4499103" y="51492"/>
                  <a:pt x="4473780" y="45587"/>
                  <a:pt x="4452486" y="53192"/>
                </a:cubicBezTo>
                <a:cubicBezTo>
                  <a:pt x="4435349" y="55540"/>
                  <a:pt x="4424962" y="55870"/>
                  <a:pt x="4410776" y="60791"/>
                </a:cubicBezTo>
                <a:cubicBezTo>
                  <a:pt x="4356760" y="80231"/>
                  <a:pt x="4406799" y="59872"/>
                  <a:pt x="4327358" y="75988"/>
                </a:cubicBezTo>
                <a:cubicBezTo>
                  <a:pt x="4316502" y="76232"/>
                  <a:pt x="4298585" y="82943"/>
                  <a:pt x="4285648" y="83587"/>
                </a:cubicBezTo>
                <a:cubicBezTo>
                  <a:pt x="4053416" y="83335"/>
                  <a:pt x="3771188" y="72512"/>
                  <a:pt x="3576587" y="91186"/>
                </a:cubicBezTo>
                <a:cubicBezTo>
                  <a:pt x="3299902" y="106141"/>
                  <a:pt x="3439472" y="99163"/>
                  <a:pt x="3149066" y="113983"/>
                </a:cubicBezTo>
                <a:cubicBezTo>
                  <a:pt x="3108880" y="108401"/>
                  <a:pt x="3076928" y="126701"/>
                  <a:pt x="3044792" y="121582"/>
                </a:cubicBezTo>
                <a:cubicBezTo>
                  <a:pt x="3033045" y="120145"/>
                  <a:pt x="3026307" y="128813"/>
                  <a:pt x="3013509" y="129180"/>
                </a:cubicBezTo>
                <a:cubicBezTo>
                  <a:pt x="2975649" y="130955"/>
                  <a:pt x="2902643" y="124672"/>
                  <a:pt x="2867526" y="121582"/>
                </a:cubicBezTo>
                <a:cubicBezTo>
                  <a:pt x="2805871" y="103545"/>
                  <a:pt x="2722574" y="105625"/>
                  <a:pt x="2669406" y="91186"/>
                </a:cubicBezTo>
                <a:cubicBezTo>
                  <a:pt x="2628990" y="85111"/>
                  <a:pt x="2579071" y="86239"/>
                  <a:pt x="2533850" y="75988"/>
                </a:cubicBezTo>
                <a:cubicBezTo>
                  <a:pt x="2340262" y="26466"/>
                  <a:pt x="2522778" y="26823"/>
                  <a:pt x="2273166" y="45592"/>
                </a:cubicBezTo>
                <a:cubicBezTo>
                  <a:pt x="2074350" y="21559"/>
                  <a:pt x="2138162" y="48115"/>
                  <a:pt x="1772653" y="37994"/>
                </a:cubicBezTo>
                <a:cubicBezTo>
                  <a:pt x="1746417" y="35234"/>
                  <a:pt x="1727764" y="51389"/>
                  <a:pt x="1699661" y="53192"/>
                </a:cubicBezTo>
                <a:cubicBezTo>
                  <a:pt x="1667644" y="66977"/>
                  <a:pt x="1633529" y="67838"/>
                  <a:pt x="1595387" y="68389"/>
                </a:cubicBezTo>
                <a:cubicBezTo>
                  <a:pt x="1559729" y="79759"/>
                  <a:pt x="1500875" y="67389"/>
                  <a:pt x="1418122" y="75988"/>
                </a:cubicBezTo>
                <a:cubicBezTo>
                  <a:pt x="1399627" y="78766"/>
                  <a:pt x="1382058" y="83389"/>
                  <a:pt x="1365985" y="83587"/>
                </a:cubicBezTo>
                <a:cubicBezTo>
                  <a:pt x="1344777" y="87801"/>
                  <a:pt x="1303421" y="98785"/>
                  <a:pt x="1303421" y="98785"/>
                </a:cubicBezTo>
                <a:cubicBezTo>
                  <a:pt x="1294544" y="101161"/>
                  <a:pt x="1281294" y="107955"/>
                  <a:pt x="1272138" y="113983"/>
                </a:cubicBezTo>
                <a:cubicBezTo>
                  <a:pt x="1262479" y="119221"/>
                  <a:pt x="1250123" y="132502"/>
                  <a:pt x="1240856" y="136780"/>
                </a:cubicBezTo>
                <a:cubicBezTo>
                  <a:pt x="1232347" y="142947"/>
                  <a:pt x="1221564" y="141536"/>
                  <a:pt x="1209575" y="144379"/>
                </a:cubicBezTo>
                <a:cubicBezTo>
                  <a:pt x="1179287" y="144004"/>
                  <a:pt x="1121314" y="142465"/>
                  <a:pt x="1084446" y="129180"/>
                </a:cubicBezTo>
                <a:cubicBezTo>
                  <a:pt x="1072765" y="123561"/>
                  <a:pt x="1068263" y="116589"/>
                  <a:pt x="1053164" y="113983"/>
                </a:cubicBezTo>
                <a:cubicBezTo>
                  <a:pt x="1022137" y="112770"/>
                  <a:pt x="977580" y="104697"/>
                  <a:pt x="938463" y="98785"/>
                </a:cubicBezTo>
                <a:cubicBezTo>
                  <a:pt x="814140" y="74602"/>
                  <a:pt x="939397" y="103544"/>
                  <a:pt x="792480" y="68389"/>
                </a:cubicBezTo>
                <a:cubicBezTo>
                  <a:pt x="766938" y="63458"/>
                  <a:pt x="742890" y="57902"/>
                  <a:pt x="719488" y="53192"/>
                </a:cubicBezTo>
                <a:cubicBezTo>
                  <a:pt x="694959" y="50983"/>
                  <a:pt x="655168" y="43266"/>
                  <a:pt x="615215" y="45592"/>
                </a:cubicBezTo>
                <a:cubicBezTo>
                  <a:pt x="596108" y="41137"/>
                  <a:pt x="577480" y="40436"/>
                  <a:pt x="563077" y="37994"/>
                </a:cubicBezTo>
                <a:cubicBezTo>
                  <a:pt x="484450" y="51655"/>
                  <a:pt x="398487" y="27546"/>
                  <a:pt x="323248" y="30395"/>
                </a:cubicBezTo>
                <a:cubicBezTo>
                  <a:pt x="299564" y="27162"/>
                  <a:pt x="275347" y="27528"/>
                  <a:pt x="250256" y="22796"/>
                </a:cubicBezTo>
                <a:cubicBezTo>
                  <a:pt x="240955" y="21478"/>
                  <a:pt x="226882" y="17287"/>
                  <a:pt x="218975" y="15197"/>
                </a:cubicBezTo>
                <a:cubicBezTo>
                  <a:pt x="173784" y="3463"/>
                  <a:pt x="129703" y="-977"/>
                  <a:pt x="83418" y="7598"/>
                </a:cubicBezTo>
                <a:cubicBezTo>
                  <a:pt x="69642" y="4691"/>
                  <a:pt x="51865" y="326"/>
                  <a:pt x="41709" y="0"/>
                </a:cubicBezTo>
                <a:cubicBezTo>
                  <a:pt x="32141" y="-2218"/>
                  <a:pt x="21400" y="5411"/>
                  <a:pt x="10427" y="7598"/>
                </a:cubicBezTo>
                <a:cubicBezTo>
                  <a:pt x="7648" y="8166"/>
                  <a:pt x="3697" y="6739"/>
                  <a:pt x="0" y="7598"/>
                </a:cubicBezTo>
              </a:path>
            </a:pathLst>
          </a:custGeom>
          <a:noFill/>
          <a:ln w="50800">
            <a:solidFill>
              <a:schemeClr val="bg1">
                <a:lumMod val="75000"/>
              </a:schemeClr>
            </a:solidFill>
            <a:extLst>
              <a:ext uri="{C807C97D-BFC1-408E-A445-0C87EB9F89A2}">
                <ask:lineSketchStyleProps xmlns:ask="http://schemas.microsoft.com/office/drawing/2018/sketchyshapes" sd="1219033472">
                  <a:custGeom>
                    <a:avLst/>
                    <a:gdLst>
                      <a:gd name="connsiteX0" fmla="*/ 4620126 w 4620126"/>
                      <a:gd name="connsiteY0" fmla="*/ 134754 h 182880"/>
                      <a:gd name="connsiteX1" fmla="*/ 4543124 w 4620126"/>
                      <a:gd name="connsiteY1" fmla="*/ 115503 h 182880"/>
                      <a:gd name="connsiteX2" fmla="*/ 4466122 w 4620126"/>
                      <a:gd name="connsiteY2" fmla="*/ 77002 h 182880"/>
                      <a:gd name="connsiteX3" fmla="*/ 4417996 w 4620126"/>
                      <a:gd name="connsiteY3" fmla="*/ 57751 h 182880"/>
                      <a:gd name="connsiteX4" fmla="*/ 4389120 w 4620126"/>
                      <a:gd name="connsiteY4" fmla="*/ 38501 h 182880"/>
                      <a:gd name="connsiteX5" fmla="*/ 4350619 w 4620126"/>
                      <a:gd name="connsiteY5" fmla="*/ 28876 h 182880"/>
                      <a:gd name="connsiteX6" fmla="*/ 4321743 w 4620126"/>
                      <a:gd name="connsiteY6" fmla="*/ 19250 h 182880"/>
                      <a:gd name="connsiteX7" fmla="*/ 4186990 w 4620126"/>
                      <a:gd name="connsiteY7" fmla="*/ 48126 h 182880"/>
                      <a:gd name="connsiteX8" fmla="*/ 4109987 w 4620126"/>
                      <a:gd name="connsiteY8" fmla="*/ 67377 h 182880"/>
                      <a:gd name="connsiteX9" fmla="*/ 4071486 w 4620126"/>
                      <a:gd name="connsiteY9" fmla="*/ 77002 h 182880"/>
                      <a:gd name="connsiteX10" fmla="*/ 3994484 w 4620126"/>
                      <a:gd name="connsiteY10" fmla="*/ 96252 h 182880"/>
                      <a:gd name="connsiteX11" fmla="*/ 3955983 w 4620126"/>
                      <a:gd name="connsiteY11" fmla="*/ 105878 h 182880"/>
                      <a:gd name="connsiteX12" fmla="*/ 3301465 w 4620126"/>
                      <a:gd name="connsiteY12" fmla="*/ 115503 h 182880"/>
                      <a:gd name="connsiteX13" fmla="*/ 2906830 w 4620126"/>
                      <a:gd name="connsiteY13" fmla="*/ 144379 h 182880"/>
                      <a:gd name="connsiteX14" fmla="*/ 2810577 w 4620126"/>
                      <a:gd name="connsiteY14" fmla="*/ 154004 h 182880"/>
                      <a:gd name="connsiteX15" fmla="*/ 2781701 w 4620126"/>
                      <a:gd name="connsiteY15" fmla="*/ 163629 h 182880"/>
                      <a:gd name="connsiteX16" fmla="*/ 2646947 w 4620126"/>
                      <a:gd name="connsiteY16" fmla="*/ 154004 h 182880"/>
                      <a:gd name="connsiteX17" fmla="*/ 2464067 w 4620126"/>
                      <a:gd name="connsiteY17" fmla="*/ 115503 h 182880"/>
                      <a:gd name="connsiteX18" fmla="*/ 2338939 w 4620126"/>
                      <a:gd name="connsiteY18" fmla="*/ 96252 h 182880"/>
                      <a:gd name="connsiteX19" fmla="*/ 2098307 w 4620126"/>
                      <a:gd name="connsiteY19" fmla="*/ 57751 h 182880"/>
                      <a:gd name="connsiteX20" fmla="*/ 1636295 w 4620126"/>
                      <a:gd name="connsiteY20" fmla="*/ 48126 h 182880"/>
                      <a:gd name="connsiteX21" fmla="*/ 1568918 w 4620126"/>
                      <a:gd name="connsiteY21" fmla="*/ 67377 h 182880"/>
                      <a:gd name="connsiteX22" fmla="*/ 1472665 w 4620126"/>
                      <a:gd name="connsiteY22" fmla="*/ 86627 h 182880"/>
                      <a:gd name="connsiteX23" fmla="*/ 1309036 w 4620126"/>
                      <a:gd name="connsiteY23" fmla="*/ 96252 h 182880"/>
                      <a:gd name="connsiteX24" fmla="*/ 1260910 w 4620126"/>
                      <a:gd name="connsiteY24" fmla="*/ 105878 h 182880"/>
                      <a:gd name="connsiteX25" fmla="*/ 1203158 w 4620126"/>
                      <a:gd name="connsiteY25" fmla="*/ 125128 h 182880"/>
                      <a:gd name="connsiteX26" fmla="*/ 1174282 w 4620126"/>
                      <a:gd name="connsiteY26" fmla="*/ 144379 h 182880"/>
                      <a:gd name="connsiteX27" fmla="*/ 1145406 w 4620126"/>
                      <a:gd name="connsiteY27" fmla="*/ 173255 h 182880"/>
                      <a:gd name="connsiteX28" fmla="*/ 1116531 w 4620126"/>
                      <a:gd name="connsiteY28" fmla="*/ 182880 h 182880"/>
                      <a:gd name="connsiteX29" fmla="*/ 1001027 w 4620126"/>
                      <a:gd name="connsiteY29" fmla="*/ 163629 h 182880"/>
                      <a:gd name="connsiteX30" fmla="*/ 972152 w 4620126"/>
                      <a:gd name="connsiteY30" fmla="*/ 144379 h 182880"/>
                      <a:gd name="connsiteX31" fmla="*/ 866274 w 4620126"/>
                      <a:gd name="connsiteY31" fmla="*/ 125128 h 182880"/>
                      <a:gd name="connsiteX32" fmla="*/ 731520 w 4620126"/>
                      <a:gd name="connsiteY32" fmla="*/ 86627 h 182880"/>
                      <a:gd name="connsiteX33" fmla="*/ 664143 w 4620126"/>
                      <a:gd name="connsiteY33" fmla="*/ 67377 h 182880"/>
                      <a:gd name="connsiteX34" fmla="*/ 567891 w 4620126"/>
                      <a:gd name="connsiteY34" fmla="*/ 57751 h 182880"/>
                      <a:gd name="connsiteX35" fmla="*/ 519764 w 4620126"/>
                      <a:gd name="connsiteY35" fmla="*/ 48126 h 182880"/>
                      <a:gd name="connsiteX36" fmla="*/ 298383 w 4620126"/>
                      <a:gd name="connsiteY36" fmla="*/ 38501 h 182880"/>
                      <a:gd name="connsiteX37" fmla="*/ 231006 w 4620126"/>
                      <a:gd name="connsiteY37" fmla="*/ 28876 h 182880"/>
                      <a:gd name="connsiteX38" fmla="*/ 202131 w 4620126"/>
                      <a:gd name="connsiteY38" fmla="*/ 19250 h 182880"/>
                      <a:gd name="connsiteX39" fmla="*/ 77002 w 4620126"/>
                      <a:gd name="connsiteY39" fmla="*/ 9625 h 182880"/>
                      <a:gd name="connsiteX40" fmla="*/ 38501 w 4620126"/>
                      <a:gd name="connsiteY40" fmla="*/ 0 h 182880"/>
                      <a:gd name="connsiteX41" fmla="*/ 9625 w 4620126"/>
                      <a:gd name="connsiteY41" fmla="*/ 9625 h 182880"/>
                      <a:gd name="connsiteX42" fmla="*/ 0 w 4620126"/>
                      <a:gd name="connsiteY42" fmla="*/ 9625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20126" h="182880">
                        <a:moveTo>
                          <a:pt x="4620126" y="134754"/>
                        </a:moveTo>
                        <a:cubicBezTo>
                          <a:pt x="4594459" y="128337"/>
                          <a:pt x="4567897" y="124793"/>
                          <a:pt x="4543124" y="115503"/>
                        </a:cubicBezTo>
                        <a:cubicBezTo>
                          <a:pt x="4516254" y="105427"/>
                          <a:pt x="4492766" y="87660"/>
                          <a:pt x="4466122" y="77002"/>
                        </a:cubicBezTo>
                        <a:cubicBezTo>
                          <a:pt x="4450080" y="70585"/>
                          <a:pt x="4433450" y="65478"/>
                          <a:pt x="4417996" y="57751"/>
                        </a:cubicBezTo>
                        <a:cubicBezTo>
                          <a:pt x="4407649" y="52578"/>
                          <a:pt x="4399753" y="43058"/>
                          <a:pt x="4389120" y="38501"/>
                        </a:cubicBezTo>
                        <a:cubicBezTo>
                          <a:pt x="4376961" y="33290"/>
                          <a:pt x="4363339" y="32510"/>
                          <a:pt x="4350619" y="28876"/>
                        </a:cubicBezTo>
                        <a:cubicBezTo>
                          <a:pt x="4340863" y="26089"/>
                          <a:pt x="4331368" y="22459"/>
                          <a:pt x="4321743" y="19250"/>
                        </a:cubicBezTo>
                        <a:cubicBezTo>
                          <a:pt x="4154676" y="40135"/>
                          <a:pt x="4324138" y="13839"/>
                          <a:pt x="4186990" y="48126"/>
                        </a:cubicBezTo>
                        <a:lnTo>
                          <a:pt x="4109987" y="67377"/>
                        </a:lnTo>
                        <a:cubicBezTo>
                          <a:pt x="4097153" y="70585"/>
                          <a:pt x="4084036" y="72819"/>
                          <a:pt x="4071486" y="77002"/>
                        </a:cubicBezTo>
                        <a:cubicBezTo>
                          <a:pt x="4019883" y="94203"/>
                          <a:pt x="4064182" y="80763"/>
                          <a:pt x="3994484" y="96252"/>
                        </a:cubicBezTo>
                        <a:cubicBezTo>
                          <a:pt x="3981570" y="99122"/>
                          <a:pt x="3969207" y="105511"/>
                          <a:pt x="3955983" y="105878"/>
                        </a:cubicBezTo>
                        <a:cubicBezTo>
                          <a:pt x="3737871" y="111937"/>
                          <a:pt x="3519638" y="112295"/>
                          <a:pt x="3301465" y="115503"/>
                        </a:cubicBezTo>
                        <a:cubicBezTo>
                          <a:pt x="3048315" y="142151"/>
                          <a:pt x="3179819" y="131971"/>
                          <a:pt x="2906830" y="144379"/>
                        </a:cubicBezTo>
                        <a:cubicBezTo>
                          <a:pt x="2874746" y="147587"/>
                          <a:pt x="2842446" y="149101"/>
                          <a:pt x="2810577" y="154004"/>
                        </a:cubicBezTo>
                        <a:cubicBezTo>
                          <a:pt x="2800549" y="155547"/>
                          <a:pt x="2791847" y="163629"/>
                          <a:pt x="2781701" y="163629"/>
                        </a:cubicBezTo>
                        <a:cubicBezTo>
                          <a:pt x="2736669" y="163629"/>
                          <a:pt x="2691865" y="157212"/>
                          <a:pt x="2646947" y="154004"/>
                        </a:cubicBezTo>
                        <a:cubicBezTo>
                          <a:pt x="2585987" y="141170"/>
                          <a:pt x="2525639" y="124976"/>
                          <a:pt x="2464067" y="115503"/>
                        </a:cubicBezTo>
                        <a:cubicBezTo>
                          <a:pt x="2422358" y="109086"/>
                          <a:pt x="2380320" y="104528"/>
                          <a:pt x="2338939" y="96252"/>
                        </a:cubicBezTo>
                        <a:cubicBezTo>
                          <a:pt x="2119446" y="52354"/>
                          <a:pt x="2329842" y="75563"/>
                          <a:pt x="2098307" y="57751"/>
                        </a:cubicBezTo>
                        <a:cubicBezTo>
                          <a:pt x="1886760" y="19289"/>
                          <a:pt x="1991310" y="30809"/>
                          <a:pt x="1636295" y="48126"/>
                        </a:cubicBezTo>
                        <a:cubicBezTo>
                          <a:pt x="1610956" y="49362"/>
                          <a:pt x="1592699" y="61889"/>
                          <a:pt x="1568918" y="67377"/>
                        </a:cubicBezTo>
                        <a:cubicBezTo>
                          <a:pt x="1537036" y="74734"/>
                          <a:pt x="1505328" y="84706"/>
                          <a:pt x="1472665" y="86627"/>
                        </a:cubicBezTo>
                        <a:lnTo>
                          <a:pt x="1309036" y="96252"/>
                        </a:lnTo>
                        <a:cubicBezTo>
                          <a:pt x="1292994" y="99461"/>
                          <a:pt x="1276693" y="101573"/>
                          <a:pt x="1260910" y="105878"/>
                        </a:cubicBezTo>
                        <a:cubicBezTo>
                          <a:pt x="1241333" y="111217"/>
                          <a:pt x="1203158" y="125128"/>
                          <a:pt x="1203158" y="125128"/>
                        </a:cubicBezTo>
                        <a:cubicBezTo>
                          <a:pt x="1193533" y="131545"/>
                          <a:pt x="1183169" y="136973"/>
                          <a:pt x="1174282" y="144379"/>
                        </a:cubicBezTo>
                        <a:cubicBezTo>
                          <a:pt x="1163825" y="153093"/>
                          <a:pt x="1156732" y="165704"/>
                          <a:pt x="1145406" y="173255"/>
                        </a:cubicBezTo>
                        <a:cubicBezTo>
                          <a:pt x="1136964" y="178883"/>
                          <a:pt x="1126156" y="179672"/>
                          <a:pt x="1116531" y="182880"/>
                        </a:cubicBezTo>
                        <a:cubicBezTo>
                          <a:pt x="1089074" y="179829"/>
                          <a:pt x="1033280" y="179756"/>
                          <a:pt x="1001027" y="163629"/>
                        </a:cubicBezTo>
                        <a:cubicBezTo>
                          <a:pt x="990680" y="158456"/>
                          <a:pt x="983275" y="147557"/>
                          <a:pt x="972152" y="144379"/>
                        </a:cubicBezTo>
                        <a:cubicBezTo>
                          <a:pt x="937661" y="134524"/>
                          <a:pt x="901567" y="131545"/>
                          <a:pt x="866274" y="125128"/>
                        </a:cubicBezTo>
                        <a:cubicBezTo>
                          <a:pt x="745173" y="73227"/>
                          <a:pt x="853606" y="112788"/>
                          <a:pt x="731520" y="86627"/>
                        </a:cubicBezTo>
                        <a:cubicBezTo>
                          <a:pt x="708681" y="81733"/>
                          <a:pt x="687145" y="71436"/>
                          <a:pt x="664143" y="67377"/>
                        </a:cubicBezTo>
                        <a:cubicBezTo>
                          <a:pt x="632390" y="61773"/>
                          <a:pt x="599852" y="62013"/>
                          <a:pt x="567891" y="57751"/>
                        </a:cubicBezTo>
                        <a:cubicBezTo>
                          <a:pt x="551675" y="55589"/>
                          <a:pt x="536082" y="49292"/>
                          <a:pt x="519764" y="48126"/>
                        </a:cubicBezTo>
                        <a:cubicBezTo>
                          <a:pt x="446088" y="42864"/>
                          <a:pt x="372177" y="41709"/>
                          <a:pt x="298383" y="38501"/>
                        </a:cubicBezTo>
                        <a:cubicBezTo>
                          <a:pt x="275924" y="35293"/>
                          <a:pt x="253252" y="33325"/>
                          <a:pt x="231006" y="28876"/>
                        </a:cubicBezTo>
                        <a:cubicBezTo>
                          <a:pt x="221057" y="26886"/>
                          <a:pt x="212198" y="20508"/>
                          <a:pt x="202131" y="19250"/>
                        </a:cubicBezTo>
                        <a:cubicBezTo>
                          <a:pt x="160621" y="14061"/>
                          <a:pt x="118712" y="12833"/>
                          <a:pt x="77002" y="9625"/>
                        </a:cubicBezTo>
                        <a:cubicBezTo>
                          <a:pt x="64168" y="6417"/>
                          <a:pt x="51730" y="0"/>
                          <a:pt x="38501" y="0"/>
                        </a:cubicBezTo>
                        <a:cubicBezTo>
                          <a:pt x="28355" y="0"/>
                          <a:pt x="19468" y="7164"/>
                          <a:pt x="9625" y="9625"/>
                        </a:cubicBezTo>
                        <a:cubicBezTo>
                          <a:pt x="6512" y="10403"/>
                          <a:pt x="3208" y="9625"/>
                          <a:pt x="0" y="9625"/>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0941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mmisceo iceberg culture model">
            <a:extLst>
              <a:ext uri="{FF2B5EF4-FFF2-40B4-BE49-F238E27FC236}">
                <a16:creationId xmlns:a16="http://schemas.microsoft.com/office/drawing/2014/main" id="{7670913E-A1DF-5BC1-4A24-6E7346B268CC}"/>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725103" y="0"/>
            <a:ext cx="10741793" cy="69483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C97F8A-6641-5188-B572-A6470E6942A1}"/>
              </a:ext>
            </a:extLst>
          </p:cNvPr>
          <p:cNvSpPr txBox="1"/>
          <p:nvPr/>
        </p:nvSpPr>
        <p:spPr>
          <a:xfrm>
            <a:off x="94112" y="6560860"/>
            <a:ext cx="11366500" cy="287515"/>
          </a:xfrm>
          <a:prstGeom prst="rect">
            <a:avLst/>
          </a:prstGeom>
          <a:noFill/>
        </p:spPr>
        <p:txBody>
          <a:bodyPr wrap="square">
            <a:spAutoFit/>
          </a:bodyPr>
          <a:lstStyle/>
          <a:p>
            <a:pPr algn="r">
              <a:lnSpc>
                <a:spcPct val="115000"/>
              </a:lnSpc>
            </a:pPr>
            <a:r>
              <a:rPr lang="en-AU" sz="1200" u="sng" dirty="0">
                <a:solidFill>
                  <a:schemeClr val="bg2"/>
                </a:solidFill>
                <a:effectLst/>
                <a:latin typeface="Arial" panose="020B0604020202020204" pitchFamily="34" charset="0"/>
                <a:ea typeface="Times New Roman" panose="02020603050405020304" pitchFamily="18" charset="0"/>
              </a:rPr>
              <a:t>Source: </a:t>
            </a:r>
            <a:r>
              <a:rPr lang="en-AU" sz="1200" u="sng" dirty="0">
                <a:solidFill>
                  <a:schemeClr val="bg2"/>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https://www.commisceo-global.com/blog/intercultural-training-and-the-iceberg-model</a:t>
            </a:r>
            <a:endParaRPr lang="en-AU" u="sng"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292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BB51DDE-C592-7451-10EB-80B79A2CECA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763366"/>
            <a:ext cx="12192000" cy="6224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CA4704-F8BA-CBFC-AA59-37B61F08C48D}"/>
              </a:ext>
            </a:extLst>
          </p:cNvPr>
          <p:cNvSpPr/>
          <p:nvPr/>
        </p:nvSpPr>
        <p:spPr>
          <a:xfrm>
            <a:off x="0" y="498403"/>
            <a:ext cx="1260909" cy="781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C96B47-9A12-7717-AEED-0BA421029845}"/>
              </a:ext>
            </a:extLst>
          </p:cNvPr>
          <p:cNvSpPr/>
          <p:nvPr/>
        </p:nvSpPr>
        <p:spPr>
          <a:xfrm>
            <a:off x="11452459" y="6374626"/>
            <a:ext cx="739541" cy="781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C3D211-D2F6-5C12-4BC9-BF91360590A4}"/>
              </a:ext>
            </a:extLst>
          </p:cNvPr>
          <p:cNvSpPr txBox="1"/>
          <p:nvPr/>
        </p:nvSpPr>
        <p:spPr>
          <a:xfrm>
            <a:off x="208548" y="905364"/>
            <a:ext cx="2456848" cy="707886"/>
          </a:xfrm>
          <a:prstGeom prst="rect">
            <a:avLst/>
          </a:prstGeom>
          <a:noFill/>
        </p:spPr>
        <p:txBody>
          <a:bodyPr wrap="square">
            <a:spAutoFit/>
          </a:bodyPr>
          <a:lstStyle/>
          <a:p>
            <a:pPr algn="ctr"/>
            <a:r>
              <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pursue learning and lifelong learning</a:t>
            </a:r>
            <a:r>
              <a:rPr lang="en-AU" sz="2000" dirty="0">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cxnSp>
        <p:nvCxnSpPr>
          <p:cNvPr id="7" name="Curved Connector 6">
            <a:extLst>
              <a:ext uri="{FF2B5EF4-FFF2-40B4-BE49-F238E27FC236}">
                <a16:creationId xmlns:a16="http://schemas.microsoft.com/office/drawing/2014/main" id="{CAFB2949-4DFD-6EDC-23C7-8D91A253FD2C}"/>
              </a:ext>
            </a:extLst>
          </p:cNvPr>
          <p:cNvCxnSpPr>
            <a:cxnSpLocks/>
            <a:stCxn id="5" idx="2"/>
          </p:cNvCxnSpPr>
          <p:nvPr/>
        </p:nvCxnSpPr>
        <p:spPr>
          <a:xfrm rot="16200000" flipH="1">
            <a:off x="1953818" y="1096403"/>
            <a:ext cx="246267" cy="1279959"/>
          </a:xfrm>
          <a:prstGeom prst="curvedConnector2">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CBCA9E1E-D37B-9916-DE84-CC8275F68755}"/>
              </a:ext>
            </a:extLst>
          </p:cNvPr>
          <p:cNvCxnSpPr>
            <a:cxnSpLocks/>
          </p:cNvCxnSpPr>
          <p:nvPr/>
        </p:nvCxnSpPr>
        <p:spPr>
          <a:xfrm rot="5400000" flipH="1" flipV="1">
            <a:off x="1049955" y="2561155"/>
            <a:ext cx="1326684" cy="904773"/>
          </a:xfrm>
          <a:prstGeom prst="curvedConnector3">
            <a:avLst>
              <a:gd name="adj1" fmla="val 95707"/>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765CEC-C604-55FF-2744-2E94799D4E5B}"/>
              </a:ext>
            </a:extLst>
          </p:cNvPr>
          <p:cNvSpPr txBox="1"/>
          <p:nvPr/>
        </p:nvSpPr>
        <p:spPr>
          <a:xfrm>
            <a:off x="9431154" y="773311"/>
            <a:ext cx="2552298" cy="707886"/>
          </a:xfrm>
          <a:prstGeom prst="rect">
            <a:avLst/>
          </a:prstGeom>
          <a:noFill/>
        </p:spPr>
        <p:txBody>
          <a:bodyPr wrap="square">
            <a:spAutoFit/>
          </a:bodyPr>
          <a:lstStyle/>
          <a:p>
            <a:pPr algn="ctr"/>
            <a:r>
              <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benevolent, humble, does what is right</a:t>
            </a:r>
            <a:r>
              <a:rPr lang="en-AU" sz="2000" dirty="0">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cxnSp>
        <p:nvCxnSpPr>
          <p:cNvPr id="14" name="Curved Connector 13">
            <a:extLst>
              <a:ext uri="{FF2B5EF4-FFF2-40B4-BE49-F238E27FC236}">
                <a16:creationId xmlns:a16="http://schemas.microsoft.com/office/drawing/2014/main" id="{78EFB10E-5DD8-6972-E826-F2AEF44A8E78}"/>
              </a:ext>
            </a:extLst>
          </p:cNvPr>
          <p:cNvCxnSpPr>
            <a:cxnSpLocks/>
          </p:cNvCxnSpPr>
          <p:nvPr/>
        </p:nvCxnSpPr>
        <p:spPr>
          <a:xfrm rot="5400000">
            <a:off x="10059822" y="1624478"/>
            <a:ext cx="963297" cy="696625"/>
          </a:xfrm>
          <a:prstGeom prst="curvedConnector3">
            <a:avLst>
              <a:gd name="adj1" fmla="val 39009"/>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C607C87E-E321-9D38-8470-5FCBB3CCF6C6}"/>
              </a:ext>
            </a:extLst>
          </p:cNvPr>
          <p:cNvCxnSpPr>
            <a:cxnSpLocks/>
          </p:cNvCxnSpPr>
          <p:nvPr/>
        </p:nvCxnSpPr>
        <p:spPr>
          <a:xfrm rot="10800000" flipV="1">
            <a:off x="9849852" y="1491141"/>
            <a:ext cx="1039933" cy="963298"/>
          </a:xfrm>
          <a:prstGeom prst="curvedConnector3">
            <a:avLst>
              <a:gd name="adj1" fmla="val 81469"/>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B1BFF59-6DB2-54F7-1D1E-F43B298D0CCE}"/>
              </a:ext>
            </a:extLst>
          </p:cNvPr>
          <p:cNvSpPr txBox="1"/>
          <p:nvPr/>
        </p:nvSpPr>
        <p:spPr>
          <a:xfrm>
            <a:off x="10266947" y="2552346"/>
            <a:ext cx="1925053" cy="1323439"/>
          </a:xfrm>
          <a:prstGeom prst="rect">
            <a:avLst/>
          </a:prstGeom>
          <a:noFill/>
        </p:spPr>
        <p:txBody>
          <a:bodyPr wrap="square">
            <a:spAutoFit/>
          </a:bodyPr>
          <a:lstStyle/>
          <a:p>
            <a:pPr algn="ctr"/>
            <a:r>
              <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intellectual self-assertion and self-effacement </a:t>
            </a:r>
            <a:endParaRPr lang="en-US" sz="2000" dirty="0">
              <a:latin typeface="Arial" panose="020B0604020202020204" pitchFamily="34" charset="0"/>
              <a:cs typeface="Arial" panose="020B0604020202020204" pitchFamily="34" charset="0"/>
            </a:endParaRPr>
          </a:p>
        </p:txBody>
      </p:sp>
      <p:cxnSp>
        <p:nvCxnSpPr>
          <p:cNvPr id="23" name="Curved Connector 22">
            <a:extLst>
              <a:ext uri="{FF2B5EF4-FFF2-40B4-BE49-F238E27FC236}">
                <a16:creationId xmlns:a16="http://schemas.microsoft.com/office/drawing/2014/main" id="{9D2D3304-286F-B5E2-C75F-FE9F9E1BEC04}"/>
              </a:ext>
            </a:extLst>
          </p:cNvPr>
          <p:cNvCxnSpPr>
            <a:cxnSpLocks/>
          </p:cNvCxnSpPr>
          <p:nvPr/>
        </p:nvCxnSpPr>
        <p:spPr>
          <a:xfrm rot="5400000" flipH="1" flipV="1">
            <a:off x="7194664" y="3987122"/>
            <a:ext cx="2040998" cy="221379"/>
          </a:xfrm>
          <a:prstGeom prst="curvedConnector3">
            <a:avLst>
              <a:gd name="adj1" fmla="val 59904"/>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08D459-1F97-1F9E-D5A8-39FFDC30AFFD}"/>
              </a:ext>
            </a:extLst>
          </p:cNvPr>
          <p:cNvSpPr txBox="1"/>
          <p:nvPr/>
        </p:nvSpPr>
        <p:spPr>
          <a:xfrm>
            <a:off x="305602" y="3676881"/>
            <a:ext cx="2148840" cy="1323439"/>
          </a:xfrm>
          <a:prstGeom prst="rect">
            <a:avLst/>
          </a:prstGeom>
          <a:noFill/>
        </p:spPr>
        <p:txBody>
          <a:bodyPr wrap="square">
            <a:spAutoFit/>
          </a:bodyPr>
          <a:lstStyle/>
          <a:p>
            <a:pPr algn="ctr"/>
            <a:r>
              <a:rPr lang="en-I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ractical problem solving, verbal ability, and social competence </a:t>
            </a:r>
            <a:endParaRPr lang="en-US" sz="2000" dirty="0">
              <a:latin typeface="Arial" panose="020B0604020202020204" pitchFamily="34" charset="0"/>
              <a:cs typeface="Arial" panose="020B0604020202020204" pitchFamily="34" charset="0"/>
            </a:endParaRPr>
          </a:p>
        </p:txBody>
      </p:sp>
      <p:cxnSp>
        <p:nvCxnSpPr>
          <p:cNvPr id="26" name="Curved Connector 25">
            <a:extLst>
              <a:ext uri="{FF2B5EF4-FFF2-40B4-BE49-F238E27FC236}">
                <a16:creationId xmlns:a16="http://schemas.microsoft.com/office/drawing/2014/main" id="{19239B41-6643-762D-EFE9-9520AD2F6C36}"/>
              </a:ext>
            </a:extLst>
          </p:cNvPr>
          <p:cNvCxnSpPr>
            <a:cxnSpLocks/>
          </p:cNvCxnSpPr>
          <p:nvPr/>
        </p:nvCxnSpPr>
        <p:spPr>
          <a:xfrm>
            <a:off x="1859270" y="1782698"/>
            <a:ext cx="920826" cy="833763"/>
          </a:xfrm>
          <a:prstGeom prst="curvedConnector3">
            <a:avLst>
              <a:gd name="adj1" fmla="val 50000"/>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3B13ECD-7433-D3AC-48EC-E3C818A79CFA}"/>
              </a:ext>
            </a:extLst>
          </p:cNvPr>
          <p:cNvSpPr txBox="1"/>
          <p:nvPr/>
        </p:nvSpPr>
        <p:spPr>
          <a:xfrm>
            <a:off x="7137133" y="5118311"/>
            <a:ext cx="1934679" cy="1323439"/>
          </a:xfrm>
          <a:prstGeom prst="rect">
            <a:avLst/>
          </a:prstGeom>
          <a:noFill/>
        </p:spPr>
        <p:txBody>
          <a:bodyPr wrap="square">
            <a:spAutoFit/>
          </a:bodyPr>
          <a:lstStyle/>
          <a:p>
            <a:pPr algn="ctr"/>
            <a:r>
              <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noticing, recognizing, understanding, comprehending</a:t>
            </a:r>
            <a:endParaRPr lang="en-US" sz="2000" dirty="0">
              <a:latin typeface="Arial" panose="020B0604020202020204" pitchFamily="34" charset="0"/>
              <a:cs typeface="Arial" panose="020B0604020202020204" pitchFamily="34" charset="0"/>
            </a:endParaRPr>
          </a:p>
        </p:txBody>
      </p:sp>
      <p:cxnSp>
        <p:nvCxnSpPr>
          <p:cNvPr id="35" name="Curved Connector 34">
            <a:extLst>
              <a:ext uri="{FF2B5EF4-FFF2-40B4-BE49-F238E27FC236}">
                <a16:creationId xmlns:a16="http://schemas.microsoft.com/office/drawing/2014/main" id="{8AEC1886-031D-82F0-DBA6-B118E84F9074}"/>
              </a:ext>
            </a:extLst>
          </p:cNvPr>
          <p:cNvCxnSpPr>
            <a:cxnSpLocks/>
          </p:cNvCxnSpPr>
          <p:nvPr/>
        </p:nvCxnSpPr>
        <p:spPr>
          <a:xfrm rot="10800000">
            <a:off x="9431154" y="2862875"/>
            <a:ext cx="988194" cy="428876"/>
          </a:xfrm>
          <a:prstGeom prst="curvedConnector3">
            <a:avLst>
              <a:gd name="adj1" fmla="val 50000"/>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115AF1F-6533-918F-B53C-7EBD4786609F}"/>
              </a:ext>
            </a:extLst>
          </p:cNvPr>
          <p:cNvSpPr txBox="1"/>
          <p:nvPr/>
        </p:nvSpPr>
        <p:spPr>
          <a:xfrm>
            <a:off x="4439652" y="5501810"/>
            <a:ext cx="2009274" cy="1323439"/>
          </a:xfrm>
          <a:prstGeom prst="rect">
            <a:avLst/>
          </a:prstGeom>
          <a:noFill/>
        </p:spPr>
        <p:txBody>
          <a:bodyPr wrap="square">
            <a:spAutoFit/>
          </a:bodyPr>
          <a:lstStyle/>
          <a:p>
            <a:pPr algn="ctr"/>
            <a:r>
              <a:rPr lang="en-I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ocial responsibilities, cooperation, obedience</a:t>
            </a:r>
            <a:r>
              <a:rPr lang="en-AU" sz="2000" dirty="0">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cxnSp>
        <p:nvCxnSpPr>
          <p:cNvPr id="43" name="Curved Connector 42">
            <a:extLst>
              <a:ext uri="{FF2B5EF4-FFF2-40B4-BE49-F238E27FC236}">
                <a16:creationId xmlns:a16="http://schemas.microsoft.com/office/drawing/2014/main" id="{380CD10F-4E7D-2B41-FADD-018EBA9CAC00}"/>
              </a:ext>
            </a:extLst>
          </p:cNvPr>
          <p:cNvCxnSpPr>
            <a:cxnSpLocks/>
            <a:stCxn id="42" idx="0"/>
          </p:cNvCxnSpPr>
          <p:nvPr/>
        </p:nvCxnSpPr>
        <p:spPr>
          <a:xfrm rot="5400000" flipH="1" flipV="1">
            <a:off x="5477892" y="4367149"/>
            <a:ext cx="1101058" cy="1168264"/>
          </a:xfrm>
          <a:prstGeom prst="curvedConnector2">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BFD9723-D716-BFFE-F769-3AC87B7929E4}"/>
              </a:ext>
            </a:extLst>
          </p:cNvPr>
          <p:cNvSpPr txBox="1"/>
          <p:nvPr/>
        </p:nvSpPr>
        <p:spPr>
          <a:xfrm>
            <a:off x="5394152" y="777535"/>
            <a:ext cx="3980855" cy="707886"/>
          </a:xfrm>
          <a:prstGeom prst="rect">
            <a:avLst/>
          </a:prstGeom>
          <a:noFill/>
        </p:spPr>
        <p:txBody>
          <a:bodyPr wrap="square">
            <a:spAutoFit/>
          </a:bodyPr>
          <a:lstStyle/>
          <a:p>
            <a:pPr algn="ctr"/>
            <a:r>
              <a:rPr lang="en-US" sz="2000" dirty="0">
                <a:solidFill>
                  <a:schemeClr val="bg2">
                    <a:lumMod val="50000"/>
                  </a:schemeClr>
                </a:solidFill>
                <a:latin typeface="Arial" panose="020B0604020202020204" pitchFamily="34" charset="0"/>
                <a:cs typeface="Arial" panose="020B0604020202020204" pitchFamily="34" charset="0"/>
              </a:rPr>
              <a:t>responsible participation in family and social life </a:t>
            </a:r>
          </a:p>
        </p:txBody>
      </p:sp>
      <p:cxnSp>
        <p:nvCxnSpPr>
          <p:cNvPr id="47" name="Curved Connector 46">
            <a:extLst>
              <a:ext uri="{FF2B5EF4-FFF2-40B4-BE49-F238E27FC236}">
                <a16:creationId xmlns:a16="http://schemas.microsoft.com/office/drawing/2014/main" id="{B525DCCD-0A11-1259-BAF4-DD932FB400A4}"/>
              </a:ext>
            </a:extLst>
          </p:cNvPr>
          <p:cNvCxnSpPr>
            <a:cxnSpLocks/>
          </p:cNvCxnSpPr>
          <p:nvPr/>
        </p:nvCxnSpPr>
        <p:spPr>
          <a:xfrm rot="5400000">
            <a:off x="5719440" y="2680118"/>
            <a:ext cx="2612390" cy="222996"/>
          </a:xfrm>
          <a:prstGeom prst="curvedConnector3">
            <a:avLst>
              <a:gd name="adj1" fmla="val 50000"/>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Curved Connector 3">
            <a:extLst>
              <a:ext uri="{FF2B5EF4-FFF2-40B4-BE49-F238E27FC236}">
                <a16:creationId xmlns:a16="http://schemas.microsoft.com/office/drawing/2014/main" id="{C1AD6B26-EAFE-7FA7-60D3-7F127D4D2A72}"/>
              </a:ext>
            </a:extLst>
          </p:cNvPr>
          <p:cNvCxnSpPr>
            <a:cxnSpLocks/>
          </p:cNvCxnSpPr>
          <p:nvPr/>
        </p:nvCxnSpPr>
        <p:spPr>
          <a:xfrm>
            <a:off x="2454442" y="1491141"/>
            <a:ext cx="3503596" cy="604466"/>
          </a:xfrm>
          <a:prstGeom prst="curvedConnector3">
            <a:avLst>
              <a:gd name="adj1" fmla="val 50000"/>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25607C1-FAED-54CB-192E-BBAB51AC41E7}"/>
              </a:ext>
            </a:extLst>
          </p:cNvPr>
          <p:cNvSpPr/>
          <p:nvPr/>
        </p:nvSpPr>
        <p:spPr>
          <a:xfrm>
            <a:off x="0" y="141955"/>
            <a:ext cx="12192000" cy="556377"/>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Influence from Cultural Environment Upon Intelligence</a:t>
            </a:r>
          </a:p>
        </p:txBody>
      </p:sp>
      <p:sp>
        <p:nvSpPr>
          <p:cNvPr id="10" name="TextBox 9">
            <a:extLst>
              <a:ext uri="{FF2B5EF4-FFF2-40B4-BE49-F238E27FC236}">
                <a16:creationId xmlns:a16="http://schemas.microsoft.com/office/drawing/2014/main" id="{3B2A7F54-688C-B926-DBD4-EAF734B6A17C}"/>
              </a:ext>
            </a:extLst>
          </p:cNvPr>
          <p:cNvSpPr txBox="1"/>
          <p:nvPr/>
        </p:nvSpPr>
        <p:spPr>
          <a:xfrm>
            <a:off x="9225818" y="5501810"/>
            <a:ext cx="2966182" cy="1323439"/>
          </a:xfrm>
          <a:prstGeom prst="rect">
            <a:avLst/>
          </a:prstGeom>
          <a:noFill/>
        </p:spPr>
        <p:txBody>
          <a:bodyPr wrap="square">
            <a:spAutoFit/>
          </a:bodyPr>
          <a:lstStyle/>
          <a:p>
            <a:pPr algn="ctr"/>
            <a:r>
              <a:rPr lang="en-I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I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ragmatic, adaptable, straightforward communication, collaborative </a:t>
            </a:r>
            <a:endParaRPr lang="en-US" sz="2000" dirty="0">
              <a:latin typeface="Arial" panose="020B0604020202020204" pitchFamily="34" charset="0"/>
              <a:cs typeface="Arial" panose="020B0604020202020204" pitchFamily="34" charset="0"/>
            </a:endParaRPr>
          </a:p>
        </p:txBody>
      </p:sp>
      <p:cxnSp>
        <p:nvCxnSpPr>
          <p:cNvPr id="11" name="Curved Connector 10">
            <a:extLst>
              <a:ext uri="{FF2B5EF4-FFF2-40B4-BE49-F238E27FC236}">
                <a16:creationId xmlns:a16="http://schemas.microsoft.com/office/drawing/2014/main" id="{82E9905B-4D1C-0D0F-5A4E-FB5121033F6B}"/>
              </a:ext>
            </a:extLst>
          </p:cNvPr>
          <p:cNvCxnSpPr>
            <a:cxnSpLocks/>
          </p:cNvCxnSpPr>
          <p:nvPr/>
        </p:nvCxnSpPr>
        <p:spPr>
          <a:xfrm rot="16200000" flipV="1">
            <a:off x="10147673" y="5119594"/>
            <a:ext cx="501492" cy="262943"/>
          </a:xfrm>
          <a:prstGeom prst="curvedConnector3">
            <a:avLst>
              <a:gd name="adj1" fmla="val 50000"/>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00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82F99FAE-DB3E-4F14-C082-A2F8EB673819}"/>
              </a:ext>
            </a:extLst>
          </p:cNvPr>
          <p:cNvSpPr/>
          <p:nvPr/>
        </p:nvSpPr>
        <p:spPr>
          <a:xfrm>
            <a:off x="3464408" y="2495701"/>
            <a:ext cx="3802667" cy="1617045"/>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DB6971-457D-36F1-1871-F35B79B44605}"/>
              </a:ext>
            </a:extLst>
          </p:cNvPr>
          <p:cNvSpPr txBox="1"/>
          <p:nvPr/>
        </p:nvSpPr>
        <p:spPr>
          <a:xfrm>
            <a:off x="-686" y="219829"/>
            <a:ext cx="12191999" cy="1015663"/>
          </a:xfrm>
          <a:prstGeom prst="rect">
            <a:avLst/>
          </a:prstGeom>
          <a:noFill/>
        </p:spPr>
        <p:txBody>
          <a:bodyPr wrap="square">
            <a:spAutoFit/>
          </a:bodyPr>
          <a:lstStyle/>
          <a:p>
            <a:pPr algn="ctr"/>
            <a:r>
              <a:rPr lang="en-GB" sz="6000" b="1" spc="-15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Intelligence (CQ)</a:t>
            </a:r>
          </a:p>
        </p:txBody>
      </p:sp>
      <p:sp>
        <p:nvSpPr>
          <p:cNvPr id="4" name="Rounded Rectangle 3">
            <a:extLst>
              <a:ext uri="{FF2B5EF4-FFF2-40B4-BE49-F238E27FC236}">
                <a16:creationId xmlns:a16="http://schemas.microsoft.com/office/drawing/2014/main" id="{B56CD99D-5718-671E-C7DD-DE3CB7410808}"/>
              </a:ext>
            </a:extLst>
          </p:cNvPr>
          <p:cNvSpPr/>
          <p:nvPr/>
        </p:nvSpPr>
        <p:spPr>
          <a:xfrm>
            <a:off x="1331094" y="1444047"/>
            <a:ext cx="2451634" cy="3502666"/>
          </a:xfrm>
          <a:prstGeom prst="round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2800" kern="100" dirty="0">
                <a:solidFill>
                  <a:schemeClr val="bg1"/>
                </a:solidFill>
                <a:latin typeface="Arial" panose="020B0604020202020204" pitchFamily="34" charset="0"/>
                <a:ea typeface="Calibri" panose="020F0502020204030204" pitchFamily="34" charset="0"/>
                <a:cs typeface="Arial" panose="020B0604020202020204" pitchFamily="34" charset="0"/>
              </a:rPr>
              <a:t>A</a:t>
            </a:r>
            <a:r>
              <a:rPr lang="en-GB" sz="2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bility to successfully adapt to unfamiliar cultural settings </a:t>
            </a:r>
          </a:p>
          <a:p>
            <a:pPr algn="ctr">
              <a:lnSpc>
                <a:spcPct val="115000"/>
              </a:lnSpc>
            </a:pPr>
            <a:r>
              <a:rPr lang="en-GB"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Mai </a:t>
            </a:r>
            <a:r>
              <a:rPr lang="en-GB"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Moua</a:t>
            </a:r>
            <a:endParaRPr lang="en-AU" sz="2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059AA0EA-3B54-63F6-DF9C-5EB549A572A7}"/>
              </a:ext>
            </a:extLst>
          </p:cNvPr>
          <p:cNvSpPr/>
          <p:nvPr/>
        </p:nvSpPr>
        <p:spPr>
          <a:xfrm>
            <a:off x="3937004" y="1444047"/>
            <a:ext cx="2307273" cy="350266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form of intelligence that can be developed and learned by anyone</a:t>
            </a:r>
            <a:r>
              <a:rPr lang="en-AU" sz="2800" dirty="0">
                <a:effectLst/>
                <a:latin typeface="Arial" panose="020B0604020202020204" pitchFamily="34" charset="0"/>
                <a:cs typeface="Arial" panose="020B0604020202020204" pitchFamily="34" charset="0"/>
              </a:rPr>
              <a:t> </a:t>
            </a:r>
          </a:p>
          <a:p>
            <a:pPr algn="ctr"/>
            <a:r>
              <a:rPr lang="en-IN"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 David Livermore</a:t>
            </a:r>
            <a:endParaRPr lang="en-IN" sz="2400"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ounded Rectangle 5">
            <a:extLst>
              <a:ext uri="{FF2B5EF4-FFF2-40B4-BE49-F238E27FC236}">
                <a16:creationId xmlns:a16="http://schemas.microsoft.com/office/drawing/2014/main" id="{E1584DA8-2BBF-4C15-374F-053F63EE05AC}"/>
              </a:ext>
            </a:extLst>
          </p:cNvPr>
          <p:cNvSpPr/>
          <p:nvPr/>
        </p:nvSpPr>
        <p:spPr>
          <a:xfrm>
            <a:off x="7145156" y="1444047"/>
            <a:ext cx="3583576" cy="1812728"/>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tx1"/>
                </a:solidFill>
                <a:latin typeface="Arial" panose="020B0604020202020204" pitchFamily="34" charset="0"/>
                <a:ea typeface="Calibri" panose="020F0502020204030204" pitchFamily="34" charset="0"/>
                <a:cs typeface="Arial" panose="020B0604020202020204" pitchFamily="34" charset="0"/>
              </a:rPr>
              <a:t>D</a:t>
            </a:r>
            <a:r>
              <a:rPr lang="en-GB" sz="2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evelop skills to: </a:t>
            </a:r>
          </a:p>
          <a:p>
            <a:pPr algn="ctr"/>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understand</a:t>
            </a:r>
          </a:p>
          <a:p>
            <a:pPr algn="ct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learn from</a:t>
            </a:r>
          </a:p>
          <a:p>
            <a:pPr algn="ctr"/>
            <a:r>
              <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adapt to a culture </a:t>
            </a:r>
          </a:p>
        </p:txBody>
      </p:sp>
      <p:sp>
        <p:nvSpPr>
          <p:cNvPr id="7" name="Rounded Rectangle 6">
            <a:extLst>
              <a:ext uri="{FF2B5EF4-FFF2-40B4-BE49-F238E27FC236}">
                <a16:creationId xmlns:a16="http://schemas.microsoft.com/office/drawing/2014/main" id="{F7D8622B-66E4-F8EF-1AF9-468035C5C3A2}"/>
              </a:ext>
            </a:extLst>
          </p:cNvPr>
          <p:cNvSpPr/>
          <p:nvPr/>
        </p:nvSpPr>
        <p:spPr>
          <a:xfrm>
            <a:off x="7145155" y="3362652"/>
            <a:ext cx="3583576" cy="1801747"/>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Through: </a:t>
            </a:r>
          </a:p>
          <a:p>
            <a:pPr algn="ct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interactions</a:t>
            </a:r>
          </a:p>
          <a:p>
            <a:pPr algn="ct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fostering empathy</a:t>
            </a:r>
          </a:p>
          <a:p>
            <a:pPr algn="ct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appropriate behaviours</a:t>
            </a:r>
            <a:endParaRPr lang="en-IN" sz="2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03043942-9CF3-D1A5-CF24-8EC921191361}"/>
              </a:ext>
            </a:extLst>
          </p:cNvPr>
          <p:cNvSpPr txBox="1"/>
          <p:nvPr/>
        </p:nvSpPr>
        <p:spPr>
          <a:xfrm>
            <a:off x="1548981" y="5318825"/>
            <a:ext cx="9179750" cy="1384995"/>
          </a:xfrm>
          <a:prstGeom prst="rect">
            <a:avLst/>
          </a:prstGeom>
          <a:noFill/>
        </p:spPr>
        <p:txBody>
          <a:bodyPr wrap="square">
            <a:spAutoFit/>
          </a:bodyPr>
          <a:lstStyle/>
          <a:p>
            <a:pPr algn="ctr"/>
            <a:r>
              <a:rPr lang="en-GB" sz="2800" i="1"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contexts can be diverse: </a:t>
            </a:r>
            <a:r>
              <a:rPr lang="en-GB" sz="280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different national, ethnic, organizational, and generational</a:t>
            </a:r>
            <a:r>
              <a:rPr lang="en-GB" sz="2800" dirty="0">
                <a:solidFill>
                  <a:schemeClr val="tx1">
                    <a:lumMod val="10000"/>
                  </a:schemeClr>
                </a:solidFill>
                <a:latin typeface="Arial" panose="020B0604020202020204" pitchFamily="34" charset="0"/>
                <a:ea typeface="Calibri" panose="020F0502020204030204" pitchFamily="34" charset="0"/>
                <a:cs typeface="Arial" panose="020B0604020202020204" pitchFamily="34" charset="0"/>
              </a:rPr>
              <a:t>. We </a:t>
            </a:r>
            <a:r>
              <a:rPr lang="en-GB" sz="280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function and adapt to </a:t>
            </a:r>
            <a:r>
              <a:rPr lang="en-GB" sz="2800" i="1"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multiple </a:t>
            </a:r>
            <a:r>
              <a:rPr lang="en-GB" sz="2800" dirty="0">
                <a:solidFill>
                  <a:schemeClr val="tx1">
                    <a:lumMod val="10000"/>
                  </a:schemeClr>
                </a:solidFill>
                <a:effectLst/>
                <a:latin typeface="Arial" panose="020B0604020202020204" pitchFamily="34" charset="0"/>
                <a:ea typeface="Calibri" panose="020F0502020204030204" pitchFamily="34" charset="0"/>
                <a:cs typeface="Arial" panose="020B0604020202020204" pitchFamily="34" charset="0"/>
              </a:rPr>
              <a:t>cultural environments</a:t>
            </a:r>
            <a:r>
              <a:rPr lang="en-AU" sz="2800" dirty="0">
                <a:solidFill>
                  <a:schemeClr val="tx1">
                    <a:lumMod val="10000"/>
                  </a:schemeClr>
                </a:solidFill>
                <a:effectLst/>
                <a:latin typeface="Arial" panose="020B0604020202020204" pitchFamily="34" charset="0"/>
                <a:cs typeface="Arial" panose="020B0604020202020204" pitchFamily="34" charset="0"/>
              </a:rPr>
              <a:t> </a:t>
            </a:r>
            <a:endParaRPr lang="en-US" sz="2800" dirty="0">
              <a:solidFill>
                <a:schemeClr val="tx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33966"/>
      </p:ext>
    </p:extLst>
  </p:cSld>
  <p:clrMapOvr>
    <a:masterClrMapping/>
  </p:clrMapOvr>
</p:sld>
</file>

<file path=ppt/theme/theme1.xml><?xml version="1.0" encoding="utf-8"?>
<a:theme xmlns:a="http://schemas.openxmlformats.org/drawingml/2006/main" name="Office Theme">
  <a:themeElements>
    <a:clrScheme name="Custom 1">
      <a:dk1>
        <a:srgbClr val="FFFEFE"/>
      </a:dk1>
      <a:lt1>
        <a:srgbClr val="FFFFFF"/>
      </a:lt1>
      <a:dk2>
        <a:srgbClr val="167782"/>
      </a:dk2>
      <a:lt2>
        <a:srgbClr val="214269"/>
      </a:lt2>
      <a:accent1>
        <a:srgbClr val="167782"/>
      </a:accent1>
      <a:accent2>
        <a:srgbClr val="2B9D97"/>
      </a:accent2>
      <a:accent3>
        <a:srgbClr val="30B3AA"/>
      </a:accent3>
      <a:accent4>
        <a:srgbClr val="58B4DA"/>
      </a:accent4>
      <a:accent5>
        <a:srgbClr val="F2B229"/>
      </a:accent5>
      <a:accent6>
        <a:srgbClr val="E67D62"/>
      </a:accent6>
      <a:hlink>
        <a:srgbClr val="58B4DA"/>
      </a:hlink>
      <a:folHlink>
        <a:srgbClr val="F2B22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A4144BB0E71C46A2091D48F75F64FC" ma:contentTypeVersion="14" ma:contentTypeDescription="Create a new document." ma:contentTypeScope="" ma:versionID="2ca0b0bf50525d0e0bb0f2bd70f234f6">
  <xsd:schema xmlns:xsd="http://www.w3.org/2001/XMLSchema" xmlns:xs="http://www.w3.org/2001/XMLSchema" xmlns:p="http://schemas.microsoft.com/office/2006/metadata/properties" xmlns:ns2="b95621f2-27d9-49f0-aa33-bf24b12b4e96" xmlns:ns3="71bdb0e8-4dee-45a1-b3ef-251370f6728e" targetNamespace="http://schemas.microsoft.com/office/2006/metadata/properties" ma:root="true" ma:fieldsID="34230f04eb9ebceb917c24c41fae38ed" ns2:_="" ns3:_="">
    <xsd:import namespace="b95621f2-27d9-49f0-aa33-bf24b12b4e96"/>
    <xsd:import namespace="71bdb0e8-4dee-45a1-b3ef-251370f672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Person_x002f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5621f2-27d9-49f0-aa33-bf24b12b4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erson_x002f_Group" ma:index="21" nillable="true" ma:displayName="Person/Group" ma:format="Dropdown" ma:list="UserInfo" ma:SharePointGroup="0" ma:internalName="Person_x002f_Grou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bdb0e8-4dee-45a1-b3ef-251370f672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1bdb0e8-4dee-45a1-b3ef-251370f6728e">
      <UserInfo>
        <DisplayName/>
        <AccountId xsi:nil="true"/>
        <AccountType/>
      </UserInfo>
    </SharedWithUsers>
    <Person_x002f_Group xmlns="b95621f2-27d9-49f0-aa33-bf24b12b4e96">
      <UserInfo>
        <DisplayName/>
        <AccountId xsi:nil="true"/>
        <AccountType/>
      </UserInfo>
    </Person_x002f_Group>
    <MediaLengthInSeconds xmlns="b95621f2-27d9-49f0-aa33-bf24b12b4e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48999E-FE9D-4B27-9C91-00CDFF803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5621f2-27d9-49f0-aa33-bf24b12b4e96"/>
    <ds:schemaRef ds:uri="71bdb0e8-4dee-45a1-b3ef-251370f672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C830AE-D65B-47F9-885F-056C849B14E5}">
  <ds:schemaRefs>
    <ds:schemaRef ds:uri="http://schemas.microsoft.com/office/2006/metadata/properties"/>
    <ds:schemaRef ds:uri="http://schemas.microsoft.com/office/infopath/2007/PartnerControls"/>
    <ds:schemaRef ds:uri="71bdb0e8-4dee-45a1-b3ef-251370f6728e"/>
    <ds:schemaRef ds:uri="b95621f2-27d9-49f0-aa33-bf24b12b4e96"/>
  </ds:schemaRefs>
</ds:datastoreItem>
</file>

<file path=customXml/itemProps3.xml><?xml version="1.0" encoding="utf-8"?>
<ds:datastoreItem xmlns:ds="http://schemas.openxmlformats.org/officeDocument/2006/customXml" ds:itemID="{5B4C5C7E-87E5-4FA9-A157-9F13623ADC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1649</TotalTime>
  <Words>1927</Words>
  <Application>Microsoft Office PowerPoint</Application>
  <PresentationFormat>Widescreen</PresentationFormat>
  <Paragraphs>236</Paragraphs>
  <Slides>31</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Aptos</vt:lpstr>
      <vt:lpstr>Arial</vt:lpstr>
      <vt:lpstr>Arial Narrow</vt:lpstr>
      <vt:lpstr>Calibri</vt:lpstr>
      <vt:lpstr>Calibri Light</vt:lpstr>
      <vt:lpstr>Muli</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T</dc:creator>
  <cp:lastModifiedBy>Christina  Douglas</cp:lastModifiedBy>
  <cp:revision>84</cp:revision>
  <dcterms:created xsi:type="dcterms:W3CDTF">2021-11-14T23:31:55Z</dcterms:created>
  <dcterms:modified xsi:type="dcterms:W3CDTF">2024-08-16T04:18:06Z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0x01010080A4144BB0E71C46A2091D48F75F64FC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